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Lst>
  <p:notesMasterIdLst>
    <p:notesMasterId r:id="rId29"/>
  </p:notesMasterIdLst>
  <p:handoutMasterIdLst>
    <p:handoutMasterId r:id="rId30"/>
  </p:handoutMasterIdLst>
  <p:sldIdLst>
    <p:sldId id="256" r:id="rId3"/>
    <p:sldId id="274" r:id="rId4"/>
    <p:sldId id="261" r:id="rId5"/>
    <p:sldId id="428" r:id="rId6"/>
    <p:sldId id="448" r:id="rId7"/>
    <p:sldId id="449" r:id="rId8"/>
    <p:sldId id="450" r:id="rId9"/>
    <p:sldId id="451" r:id="rId10"/>
    <p:sldId id="452" r:id="rId11"/>
    <p:sldId id="453" r:id="rId12"/>
    <p:sldId id="454" r:id="rId13"/>
    <p:sldId id="455" r:id="rId14"/>
    <p:sldId id="430" r:id="rId15"/>
    <p:sldId id="429" r:id="rId16"/>
    <p:sldId id="410" r:id="rId17"/>
    <p:sldId id="418" r:id="rId18"/>
    <p:sldId id="431" r:id="rId19"/>
    <p:sldId id="419" r:id="rId20"/>
    <p:sldId id="433" r:id="rId21"/>
    <p:sldId id="432" r:id="rId22"/>
    <p:sldId id="421" r:id="rId23"/>
    <p:sldId id="434" r:id="rId24"/>
    <p:sldId id="436" r:id="rId25"/>
    <p:sldId id="420" r:id="rId26"/>
    <p:sldId id="437" r:id="rId27"/>
    <p:sldId id="27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784"/>
    <a:srgbClr val="4472C4"/>
    <a:srgbClr val="6D9EEB"/>
    <a:srgbClr val="93C47D"/>
    <a:srgbClr val="E06666"/>
    <a:srgbClr val="336699"/>
    <a:srgbClr val="ED7D31"/>
    <a:srgbClr val="70AD47"/>
    <a:srgbClr val="F9F4CA"/>
    <a:srgbClr val="C7D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07" autoAdjust="0"/>
  </p:normalViewPr>
  <p:slideViewPr>
    <p:cSldViewPr snapToGrid="0">
      <p:cViewPr varScale="1">
        <p:scale>
          <a:sx n="109" d="100"/>
          <a:sy n="109" d="100"/>
        </p:scale>
        <p:origin x="918" y="114"/>
      </p:cViewPr>
      <p:guideLst/>
    </p:cSldViewPr>
  </p:slideViewPr>
  <p:notesTextViewPr>
    <p:cViewPr>
      <p:scale>
        <a:sx n="3" d="2"/>
        <a:sy n="3" d="2"/>
      </p:scale>
      <p:origin x="0" y="0"/>
    </p:cViewPr>
  </p:notesTextViewPr>
  <p:notesViewPr>
    <p:cSldViewPr snapToGrid="0">
      <p:cViewPr varScale="1">
        <p:scale>
          <a:sx n="70" d="100"/>
          <a:sy n="70" d="100"/>
        </p:scale>
        <p:origin x="3500"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AAB0B8A-7D28-FECE-B6B7-789E15521D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F0A8ADE-5CD6-3F22-BA72-A8158194F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95DF63-E09E-4A11-9C77-DB5BF270B75C}" type="datetimeFigureOut">
              <a:rPr lang="zh-CN" altLang="en-US" smtClean="0"/>
              <a:t>2024/7/18</a:t>
            </a:fld>
            <a:endParaRPr lang="zh-CN" altLang="en-US"/>
          </a:p>
        </p:txBody>
      </p:sp>
      <p:sp>
        <p:nvSpPr>
          <p:cNvPr id="4" name="页脚占位符 3">
            <a:extLst>
              <a:ext uri="{FF2B5EF4-FFF2-40B4-BE49-F238E27FC236}">
                <a16:creationId xmlns:a16="http://schemas.microsoft.com/office/drawing/2014/main" id="{7B455D25-DAAA-C329-E739-BD88B2DAC0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5C22BE4-B5C8-9C99-15C4-F47C5BAD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DE11AC-7A97-45E3-B968-C51A63B14233}" type="slidenum">
              <a:rPr lang="zh-CN" altLang="en-US" smtClean="0"/>
              <a:t>‹#›</a:t>
            </a:fld>
            <a:endParaRPr lang="zh-CN" altLang="en-US"/>
          </a:p>
        </p:txBody>
      </p:sp>
    </p:spTree>
    <p:extLst>
      <p:ext uri="{BB962C8B-B14F-4D97-AF65-F5344CB8AC3E}">
        <p14:creationId xmlns:p14="http://schemas.microsoft.com/office/powerpoint/2010/main" val="3509338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634B4-7437-4C53-907B-A7707E4B63E2}" type="datetimeFigureOut">
              <a:rPr lang="zh-CN" altLang="en-US" smtClean="0"/>
              <a:t>2024/7/18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1982B-6C35-4622-9C22-9A64F90F3B35}" type="slidenum">
              <a:rPr lang="zh-CN" altLang="en-US" smtClean="0"/>
              <a:t>‹#›</a:t>
            </a:fld>
            <a:endParaRPr lang="zh-CN" altLang="en-US"/>
          </a:p>
        </p:txBody>
      </p:sp>
    </p:spTree>
    <p:extLst>
      <p:ext uri="{BB962C8B-B14F-4D97-AF65-F5344CB8AC3E}">
        <p14:creationId xmlns:p14="http://schemas.microsoft.com/office/powerpoint/2010/main" val="216035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1</a:t>
            </a:fld>
            <a:endParaRPr lang="zh-CN" altLang="en-US"/>
          </a:p>
        </p:txBody>
      </p:sp>
    </p:spTree>
    <p:extLst>
      <p:ext uri="{BB962C8B-B14F-4D97-AF65-F5344CB8AC3E}">
        <p14:creationId xmlns:p14="http://schemas.microsoft.com/office/powerpoint/2010/main" val="80779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20</a:t>
            </a:fld>
            <a:endParaRPr lang="zh-CN" altLang="en-US"/>
          </a:p>
        </p:txBody>
      </p:sp>
    </p:spTree>
    <p:extLst>
      <p:ext uri="{BB962C8B-B14F-4D97-AF65-F5344CB8AC3E}">
        <p14:creationId xmlns:p14="http://schemas.microsoft.com/office/powerpoint/2010/main" val="229825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21</a:t>
            </a:fld>
            <a:endParaRPr lang="zh-CN" altLang="en-US"/>
          </a:p>
        </p:txBody>
      </p:sp>
    </p:spTree>
    <p:extLst>
      <p:ext uri="{BB962C8B-B14F-4D97-AF65-F5344CB8AC3E}">
        <p14:creationId xmlns:p14="http://schemas.microsoft.com/office/powerpoint/2010/main" val="9566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22</a:t>
            </a:fld>
            <a:endParaRPr lang="zh-CN" altLang="en-US"/>
          </a:p>
        </p:txBody>
      </p:sp>
    </p:spTree>
    <p:extLst>
      <p:ext uri="{BB962C8B-B14F-4D97-AF65-F5344CB8AC3E}">
        <p14:creationId xmlns:p14="http://schemas.microsoft.com/office/powerpoint/2010/main" val="403057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23</a:t>
            </a:fld>
            <a:endParaRPr lang="zh-CN" altLang="en-US"/>
          </a:p>
        </p:txBody>
      </p:sp>
    </p:spTree>
    <p:extLst>
      <p:ext uri="{BB962C8B-B14F-4D97-AF65-F5344CB8AC3E}">
        <p14:creationId xmlns:p14="http://schemas.microsoft.com/office/powerpoint/2010/main" val="3774652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24</a:t>
            </a:fld>
            <a:endParaRPr lang="zh-CN" altLang="en-US"/>
          </a:p>
        </p:txBody>
      </p:sp>
    </p:spTree>
    <p:extLst>
      <p:ext uri="{BB962C8B-B14F-4D97-AF65-F5344CB8AC3E}">
        <p14:creationId xmlns:p14="http://schemas.microsoft.com/office/powerpoint/2010/main" val="413707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a:solidFill>
                  <a:srgbClr val="24292F"/>
                </a:solidFill>
                <a:effectLst/>
                <a:latin typeface="-apple-system"/>
              </a:rPr>
              <a:t>Thank you for your attention. If you have any further questions, please feel free to contact me via email.</a:t>
            </a:r>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26</a:t>
            </a:fld>
            <a:endParaRPr lang="zh-CN" altLang="en-US"/>
          </a:p>
        </p:txBody>
      </p:sp>
    </p:spTree>
    <p:extLst>
      <p:ext uri="{BB962C8B-B14F-4D97-AF65-F5344CB8AC3E}">
        <p14:creationId xmlns:p14="http://schemas.microsoft.com/office/powerpoint/2010/main" val="197531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a:effectLst/>
                <a:latin typeface="等线" panose="02010600030101010101" pitchFamily="2" charset="-122"/>
                <a:ea typeface="等线" panose="02010600030101010101" pitchFamily="2" charset="-122"/>
                <a:cs typeface="Times New Roman" panose="02020603050405020304" pitchFamily="18" charset="0"/>
              </a:rPr>
              <a:t>我的介绍将从“研究背景、“方法框架”、“实验与分析”和“总结与展望”展开。</a:t>
            </a:r>
          </a:p>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2</a:t>
            </a:fld>
            <a:endParaRPr lang="zh-CN" altLang="en-US"/>
          </a:p>
        </p:txBody>
      </p:sp>
    </p:spTree>
    <p:extLst>
      <p:ext uri="{BB962C8B-B14F-4D97-AF65-F5344CB8AC3E}">
        <p14:creationId xmlns:p14="http://schemas.microsoft.com/office/powerpoint/2010/main" val="421091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4</a:t>
            </a:fld>
            <a:endParaRPr lang="zh-CN" altLang="en-US"/>
          </a:p>
        </p:txBody>
      </p:sp>
    </p:spTree>
    <p:extLst>
      <p:ext uri="{BB962C8B-B14F-4D97-AF65-F5344CB8AC3E}">
        <p14:creationId xmlns:p14="http://schemas.microsoft.com/office/powerpoint/2010/main" val="100819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13</a:t>
            </a:fld>
            <a:endParaRPr lang="zh-CN" altLang="en-US"/>
          </a:p>
        </p:txBody>
      </p:sp>
    </p:spTree>
    <p:extLst>
      <p:ext uri="{BB962C8B-B14F-4D97-AF65-F5344CB8AC3E}">
        <p14:creationId xmlns:p14="http://schemas.microsoft.com/office/powerpoint/2010/main" val="197238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14</a:t>
            </a:fld>
            <a:endParaRPr lang="zh-CN" altLang="en-US"/>
          </a:p>
        </p:txBody>
      </p:sp>
    </p:spTree>
    <p:extLst>
      <p:ext uri="{BB962C8B-B14F-4D97-AF65-F5344CB8AC3E}">
        <p14:creationId xmlns:p14="http://schemas.microsoft.com/office/powerpoint/2010/main" val="180727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虽然可以通过减少学习率和训练时间来减少遗忘，但是会陷入次优状态，因为目标数据远少于预训练数据</a:t>
            </a:r>
            <a:endParaRPr lang="en-US" altLang="zh-CN"/>
          </a:p>
        </p:txBody>
      </p:sp>
      <p:sp>
        <p:nvSpPr>
          <p:cNvPr id="4" name="灯片编号占位符 3"/>
          <p:cNvSpPr>
            <a:spLocks noGrp="1"/>
          </p:cNvSpPr>
          <p:nvPr>
            <p:ph type="sldNum" sz="quarter" idx="5"/>
          </p:nvPr>
        </p:nvSpPr>
        <p:spPr/>
        <p:txBody>
          <a:bodyPr/>
          <a:lstStyle/>
          <a:p>
            <a:fld id="{6841982B-6C35-4622-9C22-9A64F90F3B35}" type="slidenum">
              <a:rPr lang="zh-CN" altLang="en-US" smtClean="0"/>
              <a:t>16</a:t>
            </a:fld>
            <a:endParaRPr lang="zh-CN" altLang="en-US"/>
          </a:p>
        </p:txBody>
      </p:sp>
    </p:spTree>
    <p:extLst>
      <p:ext uri="{BB962C8B-B14F-4D97-AF65-F5344CB8AC3E}">
        <p14:creationId xmlns:p14="http://schemas.microsoft.com/office/powerpoint/2010/main" val="55483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虽然可以通过减少学习率和训练时间来减少遗忘，但是会陷入次优状态，因为目标数据远少于预训练数据</a:t>
            </a:r>
            <a:endParaRPr lang="en-US" altLang="zh-CN"/>
          </a:p>
        </p:txBody>
      </p:sp>
      <p:sp>
        <p:nvSpPr>
          <p:cNvPr id="4" name="灯片编号占位符 3"/>
          <p:cNvSpPr>
            <a:spLocks noGrp="1"/>
          </p:cNvSpPr>
          <p:nvPr>
            <p:ph type="sldNum" sz="quarter" idx="5"/>
          </p:nvPr>
        </p:nvSpPr>
        <p:spPr/>
        <p:txBody>
          <a:bodyPr/>
          <a:lstStyle/>
          <a:p>
            <a:fld id="{6841982B-6C35-4622-9C22-9A64F90F3B35}" type="slidenum">
              <a:rPr lang="zh-CN" altLang="en-US" smtClean="0"/>
              <a:t>17</a:t>
            </a:fld>
            <a:endParaRPr lang="zh-CN" altLang="en-US"/>
          </a:p>
        </p:txBody>
      </p:sp>
    </p:spTree>
    <p:extLst>
      <p:ext uri="{BB962C8B-B14F-4D97-AF65-F5344CB8AC3E}">
        <p14:creationId xmlns:p14="http://schemas.microsoft.com/office/powerpoint/2010/main" val="1270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18</a:t>
            </a:fld>
            <a:endParaRPr lang="zh-CN" altLang="en-US"/>
          </a:p>
        </p:txBody>
      </p:sp>
    </p:spTree>
    <p:extLst>
      <p:ext uri="{BB962C8B-B14F-4D97-AF65-F5344CB8AC3E}">
        <p14:creationId xmlns:p14="http://schemas.microsoft.com/office/powerpoint/2010/main" val="426332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1982B-6C35-4622-9C22-9A64F90F3B35}" type="slidenum">
              <a:rPr lang="zh-CN" altLang="en-US" smtClean="0"/>
              <a:t>19</a:t>
            </a:fld>
            <a:endParaRPr lang="zh-CN" altLang="en-US"/>
          </a:p>
        </p:txBody>
      </p:sp>
    </p:spTree>
    <p:extLst>
      <p:ext uri="{BB962C8B-B14F-4D97-AF65-F5344CB8AC3E}">
        <p14:creationId xmlns:p14="http://schemas.microsoft.com/office/powerpoint/2010/main" val="123742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7B781-2AC6-2CD1-59BB-CF3427A73ADA}"/>
              </a:ext>
            </a:extLst>
          </p:cNvPr>
          <p:cNvSpPr>
            <a:spLocks noGrp="1"/>
          </p:cNvSpPr>
          <p:nvPr>
            <p:ph type="title"/>
          </p:nvPr>
        </p:nvSpPr>
        <p:spPr>
          <a:xfrm>
            <a:off x="308112" y="213124"/>
            <a:ext cx="10515600" cy="529397"/>
          </a:xfrm>
          <a:prstGeom prst="rect">
            <a:avLst/>
          </a:prstGeom>
        </p:spPr>
        <p:txBody>
          <a:bodyPr/>
          <a:lstStyle>
            <a:lvl1pPr>
              <a:defRPr lang="zh-CN" altLang="en-US" sz="3200" b="1" kern="1200">
                <a:solidFill>
                  <a:srgbClr val="033864"/>
                </a:solidFill>
                <a:latin typeface="Arial" panose="020B0604020202090204" pitchFamily="34" charset="0"/>
                <a:ea typeface="微软雅黑" charset="-122"/>
                <a:cs typeface="+mn-cs"/>
              </a:defRPr>
            </a:lvl1pPr>
          </a:lstStyle>
          <a:p>
            <a:r>
              <a:rPr lang="zh-CN" altLang="en-US"/>
              <a:t>单击此处编辑母版标题样式</a:t>
            </a:r>
          </a:p>
        </p:txBody>
      </p:sp>
      <p:sp>
        <p:nvSpPr>
          <p:cNvPr id="3" name="灯片编号占位符 5">
            <a:extLst>
              <a:ext uri="{FF2B5EF4-FFF2-40B4-BE49-F238E27FC236}">
                <a16:creationId xmlns:a16="http://schemas.microsoft.com/office/drawing/2014/main" id="{CECDF6B2-F7BB-FC77-7BE8-EA8BA8A1F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31122-64EF-4B3F-84B1-D9FA33D00998}" type="slidenum">
              <a:rPr lang="zh-CN" altLang="en-US" smtClean="0"/>
              <a:t>‹#›</a:t>
            </a:fld>
            <a:endParaRPr lang="zh-CN" altLang="en-US"/>
          </a:p>
        </p:txBody>
      </p:sp>
      <p:sp>
        <p:nvSpPr>
          <p:cNvPr id="5" name="文本占位符 4">
            <a:extLst>
              <a:ext uri="{FF2B5EF4-FFF2-40B4-BE49-F238E27FC236}">
                <a16:creationId xmlns:a16="http://schemas.microsoft.com/office/drawing/2014/main" id="{1260F1EF-318F-4F9B-7885-12B2FAB2AD72}"/>
              </a:ext>
            </a:extLst>
          </p:cNvPr>
          <p:cNvSpPr>
            <a:spLocks noGrp="1"/>
          </p:cNvSpPr>
          <p:nvPr>
            <p:ph type="body" sz="quarter" idx="10"/>
          </p:nvPr>
        </p:nvSpPr>
        <p:spPr>
          <a:xfrm>
            <a:off x="427038" y="1285875"/>
            <a:ext cx="11212512" cy="1003300"/>
          </a:xfrm>
          <a:prstGeom prst="rect">
            <a:avLst/>
          </a:prstGeom>
        </p:spPr>
        <p:txBody>
          <a:bodyPr/>
          <a:lstStyle>
            <a:lvl1pPr>
              <a:defRPr sz="2400" baseline="0">
                <a:latin typeface="Arial" panose="020B0604020202020204" pitchFamily="34" charset="0"/>
                <a:cs typeface="Arial" panose="020B0604020202020204" pitchFamily="34" charset="0"/>
              </a:defRPr>
            </a:lvl1pPr>
            <a:lvl2pPr>
              <a:defRPr baseline="0"/>
            </a:lvl2pPr>
            <a:lvl3pPr>
              <a:defRPr baseline="0"/>
            </a:lvl3pPr>
            <a:lvl4pPr>
              <a:defRPr baseline="0"/>
            </a:lvl4pPr>
            <a:lvl5pPr>
              <a:defRPr baseline="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17909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85569-FBA0-F9E6-1365-47CAC00471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E7D4393-93E8-1FAF-92F3-0BB3B26AA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8B8BA18-F114-B577-F999-6927F0544D80}"/>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D1D186D6-C337-0990-CD85-CBE148F65D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B36F61-5DF8-FAEA-00B0-CFD266A82C79}"/>
              </a:ext>
            </a:extLst>
          </p:cNvPr>
          <p:cNvSpPr>
            <a:spLocks noGrp="1"/>
          </p:cNvSpPr>
          <p:nvPr>
            <p:ph type="sldNum" sz="quarter" idx="12"/>
          </p:nvPr>
        </p:nvSpPr>
        <p:spPr/>
        <p:txBody>
          <a:bodyPr/>
          <a:lstStyle/>
          <a:p>
            <a:fld id="{125B0D69-9601-4003-9CD1-E27A7C96915B}" type="slidenum">
              <a:rPr lang="zh-CN" altLang="en-US" smtClean="0"/>
              <a:t>‹#›</a:t>
            </a:fld>
            <a:endParaRPr lang="zh-CN" altLang="en-US"/>
          </a:p>
        </p:txBody>
      </p:sp>
    </p:spTree>
    <p:extLst>
      <p:ext uri="{BB962C8B-B14F-4D97-AF65-F5344CB8AC3E}">
        <p14:creationId xmlns:p14="http://schemas.microsoft.com/office/powerpoint/2010/main" val="168302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63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alpha val="33000"/>
          </a:schemeClr>
        </a:solidFill>
        <a:effectLst/>
      </p:bgPr>
    </p:bg>
    <p:spTree>
      <p:nvGrpSpPr>
        <p:cNvPr id="1" name=""/>
        <p:cNvGrpSpPr/>
        <p:nvPr/>
      </p:nvGrpSpPr>
      <p:grpSpPr>
        <a:xfrm>
          <a:off x="0" y="0"/>
          <a:ext cx="0" cy="0"/>
          <a:chOff x="0" y="0"/>
          <a:chExt cx="0" cy="0"/>
        </a:xfrm>
      </p:grpSpPr>
      <p:pic>
        <p:nvPicPr>
          <p:cNvPr id="14" name="图片占位符 13" descr="房间里的绿色植物&#10;&#10;描述已自动生成">
            <a:extLst>
              <a:ext uri="{FF2B5EF4-FFF2-40B4-BE49-F238E27FC236}">
                <a16:creationId xmlns:a16="http://schemas.microsoft.com/office/drawing/2014/main" id="{27B569EB-1E68-28EF-6728-8AF1A6FB7233}"/>
              </a:ext>
            </a:extLst>
          </p:cNvPr>
          <p:cNvPicPr>
            <a:picLocks noChangeAspect="1"/>
          </p:cNvPicPr>
          <p:nvPr userDrawn="1"/>
        </p:nvPicPr>
        <p:blipFill>
          <a:blip r:embed="rId2">
            <a:extLst>
              <a:ext uri="{28A0092B-C50C-407E-A947-70E740481C1C}">
                <a14:useLocalDpi xmlns:a14="http://schemas.microsoft.com/office/drawing/2010/main" val="0"/>
              </a:ext>
            </a:extLst>
          </a:blip>
          <a:srcRect t="21012" b="21012"/>
          <a:stretch>
            <a:fillRect/>
          </a:stretch>
        </p:blipFill>
        <p:spPr>
          <a:xfrm>
            <a:off x="536574" y="0"/>
            <a:ext cx="5175250" cy="6858000"/>
          </a:xfrm>
          <a:custGeom>
            <a:avLst/>
            <a:gdLst>
              <a:gd name="connsiteX0" fmla="*/ 1785749 w 5176640"/>
              <a:gd name="connsiteY0" fmla="*/ 0 h 6858000"/>
              <a:gd name="connsiteX1" fmla="*/ 5176640 w 5176640"/>
              <a:gd name="connsiteY1" fmla="*/ 0 h 6858000"/>
              <a:gd name="connsiteX2" fmla="*/ 3390892 w 5176640"/>
              <a:gd name="connsiteY2" fmla="*/ 6858000 h 6858000"/>
              <a:gd name="connsiteX3" fmla="*/ 0 w 51766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640" h="6858000">
                <a:moveTo>
                  <a:pt x="1785749" y="0"/>
                </a:moveTo>
                <a:lnTo>
                  <a:pt x="5176640" y="0"/>
                </a:lnTo>
                <a:lnTo>
                  <a:pt x="3390892" y="6858000"/>
                </a:lnTo>
                <a:lnTo>
                  <a:pt x="0" y="6858000"/>
                </a:lnTo>
                <a:close/>
              </a:path>
            </a:pathLst>
          </a:custGeom>
        </p:spPr>
      </p:pic>
      <p:sp>
        <p:nvSpPr>
          <p:cNvPr id="15" name="平行四边形 14">
            <a:extLst>
              <a:ext uri="{FF2B5EF4-FFF2-40B4-BE49-F238E27FC236}">
                <a16:creationId xmlns:a16="http://schemas.microsoft.com/office/drawing/2014/main" id="{80A976E2-691E-F2CB-2276-395222306941}"/>
              </a:ext>
            </a:extLst>
          </p:cNvPr>
          <p:cNvSpPr/>
          <p:nvPr userDrawn="1"/>
        </p:nvSpPr>
        <p:spPr>
          <a:xfrm>
            <a:off x="530224" y="0"/>
            <a:ext cx="5181600" cy="6877050"/>
          </a:xfrm>
          <a:prstGeom prst="parallelogram">
            <a:avLst>
              <a:gd name="adj" fmla="val 34559"/>
            </a:avLst>
          </a:prstGeom>
          <a:solidFill>
            <a:srgbClr val="203864">
              <a:alpha val="93000"/>
            </a:srgbClr>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文本占位符 20">
            <a:extLst>
              <a:ext uri="{FF2B5EF4-FFF2-40B4-BE49-F238E27FC236}">
                <a16:creationId xmlns:a16="http://schemas.microsoft.com/office/drawing/2014/main" id="{901A46BB-533E-EFDD-9B09-978A7F6A0381}"/>
              </a:ext>
            </a:extLst>
          </p:cNvPr>
          <p:cNvSpPr>
            <a:spLocks noGrp="1"/>
          </p:cNvSpPr>
          <p:nvPr>
            <p:ph type="body" sz="quarter" idx="10" hasCustomPrompt="1"/>
          </p:nvPr>
        </p:nvSpPr>
        <p:spPr>
          <a:xfrm>
            <a:off x="6214854" y="2657872"/>
            <a:ext cx="5181600" cy="780653"/>
          </a:xfrm>
        </p:spPr>
        <p:txBody>
          <a:bodyPr>
            <a:noAutofit/>
          </a:bodyPr>
          <a:lstStyle>
            <a:lvl1pPr marL="0" indent="0">
              <a:buNone/>
              <a:defRPr sz="4800" b="1" baseline="0">
                <a:solidFill>
                  <a:srgbClr val="30466F"/>
                </a:solidFill>
                <a:latin typeface="Arial" panose="020B0604020202020204" pitchFamily="34" charset="0"/>
                <a:ea typeface="微软雅黑" panose="020B0503020204020204" pitchFamily="34" charset="-122"/>
              </a:defRPr>
            </a:lvl1pPr>
          </a:lstStyle>
          <a:p>
            <a:pPr lvl="0"/>
            <a:r>
              <a:rPr lang="zh-CN" altLang="en-US" sz="4800">
                <a:latin typeface="微软雅黑" panose="020B0503020204020204" pitchFamily="34" charset="-122"/>
                <a:ea typeface="微软雅黑" panose="020B0503020204020204" pitchFamily="34" charset="-122"/>
              </a:rPr>
              <a:t>占位</a:t>
            </a:r>
            <a:endParaRPr lang="zh-CN" altLang="en-US"/>
          </a:p>
        </p:txBody>
      </p:sp>
      <p:sp>
        <p:nvSpPr>
          <p:cNvPr id="23" name="文本占位符 22">
            <a:extLst>
              <a:ext uri="{FF2B5EF4-FFF2-40B4-BE49-F238E27FC236}">
                <a16:creationId xmlns:a16="http://schemas.microsoft.com/office/drawing/2014/main" id="{7E717D63-F745-7308-CA0C-9A1194DDFF71}"/>
              </a:ext>
            </a:extLst>
          </p:cNvPr>
          <p:cNvSpPr>
            <a:spLocks noGrp="1"/>
          </p:cNvSpPr>
          <p:nvPr>
            <p:ph type="body" sz="quarter" idx="11" hasCustomPrompt="1"/>
          </p:nvPr>
        </p:nvSpPr>
        <p:spPr>
          <a:xfrm>
            <a:off x="2630694" y="2511424"/>
            <a:ext cx="1735138" cy="1835150"/>
          </a:xfrm>
        </p:spPr>
        <p:txBody>
          <a:bodyPr>
            <a:normAutofit/>
          </a:bodyPr>
          <a:lstStyle>
            <a:lvl1pPr marL="0" indent="0">
              <a:buNone/>
              <a:defRPr sz="16600" b="1" baseline="0">
                <a:solidFill>
                  <a:schemeClr val="bg1"/>
                </a:solidFill>
                <a:latin typeface="Arial" panose="020B0604020202020204" pitchFamily="34" charset="0"/>
                <a:cs typeface="Arial" panose="020B0604020202020204" pitchFamily="34" charset="0"/>
              </a:defRPr>
            </a:lvl1pPr>
          </a:lstStyle>
          <a:p>
            <a:pPr lvl="0"/>
            <a:r>
              <a:rPr lang="en-US" altLang="zh-CN" baseline="0"/>
              <a:t>0</a:t>
            </a:r>
            <a:endParaRPr lang="zh-CN" altLang="en-US"/>
          </a:p>
        </p:txBody>
      </p:sp>
    </p:spTree>
    <p:extLst>
      <p:ext uri="{BB962C8B-B14F-4D97-AF65-F5344CB8AC3E}">
        <p14:creationId xmlns:p14="http://schemas.microsoft.com/office/powerpoint/2010/main" val="339989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7B781-2AC6-2CD1-59BB-CF3427A73ADA}"/>
              </a:ext>
            </a:extLst>
          </p:cNvPr>
          <p:cNvSpPr>
            <a:spLocks noGrp="1"/>
          </p:cNvSpPr>
          <p:nvPr>
            <p:ph type="title"/>
          </p:nvPr>
        </p:nvSpPr>
        <p:spPr>
          <a:xfrm>
            <a:off x="314987" y="226873"/>
            <a:ext cx="10515600" cy="529397"/>
          </a:xfrm>
          <a:prstGeom prst="rect">
            <a:avLst/>
          </a:prstGeom>
        </p:spPr>
        <p:txBody>
          <a:bodyPr/>
          <a:lstStyle>
            <a:lvl1pPr>
              <a:defRPr lang="zh-CN" altLang="en-US" sz="3200" b="1" kern="1200">
                <a:solidFill>
                  <a:srgbClr val="033864"/>
                </a:solidFill>
                <a:latin typeface="Arial" panose="020B0604020202090204" pitchFamily="34" charset="0"/>
                <a:ea typeface="微软雅黑" charset="-122"/>
                <a:cs typeface="+mn-cs"/>
              </a:defRPr>
            </a:lvl1pPr>
          </a:lstStyle>
          <a:p>
            <a:r>
              <a:rPr lang="zh-CN" altLang="en-US"/>
              <a:t>单击此处编辑母版标题样式</a:t>
            </a:r>
          </a:p>
        </p:txBody>
      </p:sp>
    </p:spTree>
    <p:extLst>
      <p:ext uri="{BB962C8B-B14F-4D97-AF65-F5344CB8AC3E}">
        <p14:creationId xmlns:p14="http://schemas.microsoft.com/office/powerpoint/2010/main" val="403549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alpha val="33000"/>
          </a:schemeClr>
        </a:solidFill>
        <a:effectLst/>
      </p:bgPr>
    </p:bg>
    <p:spTree>
      <p:nvGrpSpPr>
        <p:cNvPr id="1" name=""/>
        <p:cNvGrpSpPr/>
        <p:nvPr/>
      </p:nvGrpSpPr>
      <p:grpSpPr>
        <a:xfrm>
          <a:off x="0" y="0"/>
          <a:ext cx="0" cy="0"/>
          <a:chOff x="0" y="0"/>
          <a:chExt cx="0" cy="0"/>
        </a:xfrm>
      </p:grpSpPr>
      <p:pic>
        <p:nvPicPr>
          <p:cNvPr id="14" name="图片占位符 13" descr="房间里的绿色植物&#10;&#10;描述已自动生成">
            <a:extLst>
              <a:ext uri="{FF2B5EF4-FFF2-40B4-BE49-F238E27FC236}">
                <a16:creationId xmlns:a16="http://schemas.microsoft.com/office/drawing/2014/main" id="{27B569EB-1E68-28EF-6728-8AF1A6FB7233}"/>
              </a:ext>
            </a:extLst>
          </p:cNvPr>
          <p:cNvPicPr>
            <a:picLocks noChangeAspect="1"/>
          </p:cNvPicPr>
          <p:nvPr userDrawn="1"/>
        </p:nvPicPr>
        <p:blipFill>
          <a:blip r:embed="rId2">
            <a:extLst>
              <a:ext uri="{28A0092B-C50C-407E-A947-70E740481C1C}">
                <a14:useLocalDpi xmlns:a14="http://schemas.microsoft.com/office/drawing/2010/main" val="0"/>
              </a:ext>
            </a:extLst>
          </a:blip>
          <a:srcRect t="21012" b="21012"/>
          <a:stretch>
            <a:fillRect/>
          </a:stretch>
        </p:blipFill>
        <p:spPr>
          <a:xfrm>
            <a:off x="536574" y="0"/>
            <a:ext cx="5175250" cy="6858000"/>
          </a:xfrm>
          <a:custGeom>
            <a:avLst/>
            <a:gdLst>
              <a:gd name="connsiteX0" fmla="*/ 1785749 w 5176640"/>
              <a:gd name="connsiteY0" fmla="*/ 0 h 6858000"/>
              <a:gd name="connsiteX1" fmla="*/ 5176640 w 5176640"/>
              <a:gd name="connsiteY1" fmla="*/ 0 h 6858000"/>
              <a:gd name="connsiteX2" fmla="*/ 3390892 w 5176640"/>
              <a:gd name="connsiteY2" fmla="*/ 6858000 h 6858000"/>
              <a:gd name="connsiteX3" fmla="*/ 0 w 51766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640" h="6858000">
                <a:moveTo>
                  <a:pt x="1785749" y="0"/>
                </a:moveTo>
                <a:lnTo>
                  <a:pt x="5176640" y="0"/>
                </a:lnTo>
                <a:lnTo>
                  <a:pt x="3390892" y="6858000"/>
                </a:lnTo>
                <a:lnTo>
                  <a:pt x="0" y="6858000"/>
                </a:lnTo>
                <a:close/>
              </a:path>
            </a:pathLst>
          </a:custGeom>
        </p:spPr>
      </p:pic>
      <p:sp>
        <p:nvSpPr>
          <p:cNvPr id="15" name="平行四边形 14">
            <a:extLst>
              <a:ext uri="{FF2B5EF4-FFF2-40B4-BE49-F238E27FC236}">
                <a16:creationId xmlns:a16="http://schemas.microsoft.com/office/drawing/2014/main" id="{80A976E2-691E-F2CB-2276-395222306941}"/>
              </a:ext>
            </a:extLst>
          </p:cNvPr>
          <p:cNvSpPr/>
          <p:nvPr userDrawn="1"/>
        </p:nvSpPr>
        <p:spPr>
          <a:xfrm>
            <a:off x="530224" y="0"/>
            <a:ext cx="5181600" cy="6877050"/>
          </a:xfrm>
          <a:prstGeom prst="parallelogram">
            <a:avLst>
              <a:gd name="adj" fmla="val 34559"/>
            </a:avLst>
          </a:prstGeom>
          <a:solidFill>
            <a:srgbClr val="203864">
              <a:alpha val="93000"/>
            </a:srgbClr>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文本占位符 20">
            <a:extLst>
              <a:ext uri="{FF2B5EF4-FFF2-40B4-BE49-F238E27FC236}">
                <a16:creationId xmlns:a16="http://schemas.microsoft.com/office/drawing/2014/main" id="{901A46BB-533E-EFDD-9B09-978A7F6A0381}"/>
              </a:ext>
            </a:extLst>
          </p:cNvPr>
          <p:cNvSpPr>
            <a:spLocks noGrp="1"/>
          </p:cNvSpPr>
          <p:nvPr>
            <p:ph type="body" sz="quarter" idx="10" hasCustomPrompt="1"/>
          </p:nvPr>
        </p:nvSpPr>
        <p:spPr>
          <a:xfrm>
            <a:off x="6214854" y="2657872"/>
            <a:ext cx="5181600" cy="780653"/>
          </a:xfrm>
        </p:spPr>
        <p:txBody>
          <a:bodyPr>
            <a:noAutofit/>
          </a:bodyPr>
          <a:lstStyle>
            <a:lvl1pPr marL="0" indent="0">
              <a:buNone/>
              <a:defRPr sz="5400" b="1" baseline="0">
                <a:solidFill>
                  <a:srgbClr val="30466F"/>
                </a:solidFill>
                <a:latin typeface="Arial" panose="020B0604020202020204" pitchFamily="34" charset="0"/>
                <a:ea typeface="微软雅黑" panose="020B0503020204020204" pitchFamily="34" charset="-122"/>
              </a:defRPr>
            </a:lvl1pPr>
          </a:lstStyle>
          <a:p>
            <a:pPr lvl="0"/>
            <a:r>
              <a:rPr lang="zh-CN" altLang="en-US" sz="4800">
                <a:latin typeface="微软雅黑" panose="020B0503020204020204" pitchFamily="34" charset="-122"/>
                <a:ea typeface="微软雅黑" panose="020B0503020204020204" pitchFamily="34" charset="-122"/>
              </a:rPr>
              <a:t>占位</a:t>
            </a:r>
            <a:endParaRPr lang="zh-CN" altLang="en-US"/>
          </a:p>
        </p:txBody>
      </p:sp>
      <p:sp>
        <p:nvSpPr>
          <p:cNvPr id="23" name="文本占位符 22">
            <a:extLst>
              <a:ext uri="{FF2B5EF4-FFF2-40B4-BE49-F238E27FC236}">
                <a16:creationId xmlns:a16="http://schemas.microsoft.com/office/drawing/2014/main" id="{7E717D63-F745-7308-CA0C-9A1194DDFF71}"/>
              </a:ext>
            </a:extLst>
          </p:cNvPr>
          <p:cNvSpPr>
            <a:spLocks noGrp="1"/>
          </p:cNvSpPr>
          <p:nvPr>
            <p:ph type="body" sz="quarter" idx="11" hasCustomPrompt="1"/>
          </p:nvPr>
        </p:nvSpPr>
        <p:spPr>
          <a:xfrm>
            <a:off x="2630694" y="2511424"/>
            <a:ext cx="1735138" cy="1835150"/>
          </a:xfrm>
        </p:spPr>
        <p:txBody>
          <a:bodyPr>
            <a:normAutofit/>
          </a:bodyPr>
          <a:lstStyle>
            <a:lvl1pPr marL="0" indent="0">
              <a:buNone/>
              <a:defRPr sz="16600" b="1" baseline="0">
                <a:solidFill>
                  <a:schemeClr val="bg1"/>
                </a:solidFill>
                <a:latin typeface="Arial" panose="020B0604020202020204" pitchFamily="34" charset="0"/>
                <a:cs typeface="Arial" panose="020B0604020202020204" pitchFamily="34" charset="0"/>
              </a:defRPr>
            </a:lvl1pPr>
          </a:lstStyle>
          <a:p>
            <a:pPr lvl="0"/>
            <a:r>
              <a:rPr lang="en-US" altLang="zh-CN" baseline="0"/>
              <a:t>0</a:t>
            </a:r>
            <a:endParaRPr lang="zh-CN" altLang="en-US"/>
          </a:p>
        </p:txBody>
      </p:sp>
    </p:spTree>
    <p:extLst>
      <p:ext uri="{BB962C8B-B14F-4D97-AF65-F5344CB8AC3E}">
        <p14:creationId xmlns:p14="http://schemas.microsoft.com/office/powerpoint/2010/main" val="928218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9DDAB40-D986-2C43-57B3-A82B8310A7FE}"/>
              </a:ext>
            </a:extLst>
          </p:cNvPr>
          <p:cNvSpPr/>
          <p:nvPr userDrawn="1"/>
        </p:nvSpPr>
        <p:spPr>
          <a:xfrm>
            <a:off x="413601" y="1046307"/>
            <a:ext cx="11372400" cy="18000"/>
          </a:xfrm>
          <a:prstGeom prst="rect">
            <a:avLst/>
          </a:prstGeom>
          <a:solidFill>
            <a:srgbClr val="023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97947D5-D8FE-B1A6-3DE7-72704C4277A2}"/>
              </a:ext>
            </a:extLst>
          </p:cNvPr>
          <p:cNvSpPr/>
          <p:nvPr userDrawn="1"/>
        </p:nvSpPr>
        <p:spPr>
          <a:xfrm>
            <a:off x="413601" y="932516"/>
            <a:ext cx="11372400" cy="61200"/>
          </a:xfrm>
          <a:prstGeom prst="rect">
            <a:avLst/>
          </a:prstGeom>
          <a:solidFill>
            <a:srgbClr val="023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21DDD00B-6C69-FCC9-3648-46FF71D5B5C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7267"/>
          <a:stretch/>
        </p:blipFill>
        <p:spPr>
          <a:xfrm>
            <a:off x="10878903" y="94307"/>
            <a:ext cx="817719" cy="785618"/>
          </a:xfrm>
          <a:prstGeom prst="rect">
            <a:avLst/>
          </a:prstGeom>
        </p:spPr>
      </p:pic>
      <p:sp>
        <p:nvSpPr>
          <p:cNvPr id="4" name="灯片编号占位符 5">
            <a:extLst>
              <a:ext uri="{FF2B5EF4-FFF2-40B4-BE49-F238E27FC236}">
                <a16:creationId xmlns:a16="http://schemas.microsoft.com/office/drawing/2014/main" id="{E7186381-BA8A-18D9-B1D1-3777F7B4C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31122-64EF-4B3F-84B1-D9FA33D00998}" type="slidenum">
              <a:rPr lang="zh-CN" altLang="en-US" smtClean="0"/>
              <a:t>‹#›</a:t>
            </a:fld>
            <a:endParaRPr lang="zh-CN" altLang="en-US"/>
          </a:p>
        </p:txBody>
      </p:sp>
    </p:spTree>
    <p:extLst>
      <p:ext uri="{BB962C8B-B14F-4D97-AF65-F5344CB8AC3E}">
        <p14:creationId xmlns:p14="http://schemas.microsoft.com/office/powerpoint/2010/main" val="3087638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9" r:id="rId3"/>
    <p:sldLayoutId id="2147483690" r:id="rId4"/>
    <p:sldLayoutId id="214748369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9FF6822-EB58-E88F-41BB-3E7F4F433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06F0027-1C20-CE6C-87CF-C35F08E0A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0BD3AD-6E88-5141-376C-D5F50F8B9F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9BA3CD58-6169-9BCE-797C-8062044DD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12C6CA1-266F-EE53-8D22-D09240897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31122-64EF-4B3F-84B1-D9FA33D00998}" type="slidenum">
              <a:rPr lang="zh-CN" altLang="en-US" smtClean="0"/>
              <a:t>‹#›</a:t>
            </a:fld>
            <a:endParaRPr lang="zh-CN" altLang="en-US"/>
          </a:p>
        </p:txBody>
      </p:sp>
    </p:spTree>
    <p:extLst>
      <p:ext uri="{BB962C8B-B14F-4D97-AF65-F5344CB8AC3E}">
        <p14:creationId xmlns:p14="http://schemas.microsoft.com/office/powerpoint/2010/main" val="2045423818"/>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a:extLst>
              <a:ext uri="{FF2B5EF4-FFF2-40B4-BE49-F238E27FC236}">
                <a16:creationId xmlns:a16="http://schemas.microsoft.com/office/drawing/2014/main" id="{200084CF-154B-7EEB-3FDD-3B06FFAFCC78}"/>
              </a:ext>
            </a:extLst>
          </p:cNvPr>
          <p:cNvCxnSpPr/>
          <p:nvPr/>
        </p:nvCxnSpPr>
        <p:spPr>
          <a:xfrm>
            <a:off x="2430510" y="5277793"/>
            <a:ext cx="7510272"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DBE67561-F44E-7D0D-1A3F-E9FA4DFE529C}"/>
              </a:ext>
            </a:extLst>
          </p:cNvPr>
          <p:cNvGrpSpPr/>
          <p:nvPr/>
        </p:nvGrpSpPr>
        <p:grpSpPr>
          <a:xfrm flipH="1">
            <a:off x="0" y="0"/>
            <a:ext cx="12192000" cy="6858001"/>
            <a:chOff x="2" y="0"/>
            <a:chExt cx="12192000" cy="6858001"/>
          </a:xfrm>
        </p:grpSpPr>
        <p:grpSp>
          <p:nvGrpSpPr>
            <p:cNvPr id="23" name="组合 22">
              <a:extLst>
                <a:ext uri="{FF2B5EF4-FFF2-40B4-BE49-F238E27FC236}">
                  <a16:creationId xmlns:a16="http://schemas.microsoft.com/office/drawing/2014/main" id="{46ABB592-6360-A824-212D-6F1CC8D44D83}"/>
                </a:ext>
              </a:extLst>
            </p:cNvPr>
            <p:cNvGrpSpPr/>
            <p:nvPr/>
          </p:nvGrpSpPr>
          <p:grpSpPr>
            <a:xfrm>
              <a:off x="2" y="0"/>
              <a:ext cx="3135084" cy="5941181"/>
              <a:chOff x="0" y="0"/>
              <a:chExt cx="2590667" cy="4976958"/>
            </a:xfrm>
          </p:grpSpPr>
          <p:sp>
            <p:nvSpPr>
              <p:cNvPr id="27" name="矩形 1">
                <a:extLst>
                  <a:ext uri="{FF2B5EF4-FFF2-40B4-BE49-F238E27FC236}">
                    <a16:creationId xmlns:a16="http://schemas.microsoft.com/office/drawing/2014/main" id="{1E408752-683F-3C7D-FBF9-9A14877F0E37}"/>
                  </a:ext>
                </a:extLst>
              </p:cNvPr>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矩形 1">
                <a:extLst>
                  <a:ext uri="{FF2B5EF4-FFF2-40B4-BE49-F238E27FC236}">
                    <a16:creationId xmlns:a16="http://schemas.microsoft.com/office/drawing/2014/main" id="{2B447886-42F0-DF75-A8B3-EA0B0AEF6BC5}"/>
                  </a:ext>
                </a:extLst>
              </p:cNvPr>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4" name="组合 23">
              <a:extLst>
                <a:ext uri="{FF2B5EF4-FFF2-40B4-BE49-F238E27FC236}">
                  <a16:creationId xmlns:a16="http://schemas.microsoft.com/office/drawing/2014/main" id="{7A79D4DE-99EC-8B8F-8896-D3B7A1AB7DCC}"/>
                </a:ext>
              </a:extLst>
            </p:cNvPr>
            <p:cNvGrpSpPr/>
            <p:nvPr/>
          </p:nvGrpSpPr>
          <p:grpSpPr>
            <a:xfrm>
              <a:off x="9463315" y="1664306"/>
              <a:ext cx="2728687" cy="5193695"/>
              <a:chOff x="7715421" y="1884933"/>
              <a:chExt cx="1428579" cy="3258567"/>
            </a:xfrm>
          </p:grpSpPr>
          <p:sp>
            <p:nvSpPr>
              <p:cNvPr id="25" name="矩形 10">
                <a:extLst>
                  <a:ext uri="{FF2B5EF4-FFF2-40B4-BE49-F238E27FC236}">
                    <a16:creationId xmlns:a16="http://schemas.microsoft.com/office/drawing/2014/main" id="{A4BD4C34-10BA-D83A-8600-11B24CE0D431}"/>
                  </a:ext>
                </a:extLst>
              </p:cNvPr>
              <p:cNvSpPr/>
              <p:nvPr/>
            </p:nvSpPr>
            <p:spPr>
              <a:xfrm>
                <a:off x="7715421" y="1884933"/>
                <a:ext cx="1428579" cy="325856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3689577 h 3689577"/>
                  <a:gd name="connsiteX1" fmla="*/ 2278743 w 2278743"/>
                  <a:gd name="connsiteY1" fmla="*/ 0 h 3689577"/>
                  <a:gd name="connsiteX2" fmla="*/ 2278743 w 2278743"/>
                  <a:gd name="connsiteY2" fmla="*/ 3689577 h 3689577"/>
                  <a:gd name="connsiteX3" fmla="*/ 0 w 2278743"/>
                  <a:gd name="connsiteY3" fmla="*/ 3689577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3689577"/>
                    </a:moveTo>
                    <a:lnTo>
                      <a:pt x="2278743" y="0"/>
                    </a:lnTo>
                    <a:lnTo>
                      <a:pt x="2278743" y="3689577"/>
                    </a:lnTo>
                    <a:lnTo>
                      <a:pt x="0" y="368957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矩形 10">
                <a:extLst>
                  <a:ext uri="{FF2B5EF4-FFF2-40B4-BE49-F238E27FC236}">
                    <a16:creationId xmlns:a16="http://schemas.microsoft.com/office/drawing/2014/main" id="{81E4157F-84AB-49EC-6C3C-1BFD6B36BD32}"/>
                  </a:ext>
                </a:extLst>
              </p:cNvPr>
              <p:cNvSpPr/>
              <p:nvPr/>
            </p:nvSpPr>
            <p:spPr>
              <a:xfrm>
                <a:off x="7715421" y="2606134"/>
                <a:ext cx="1428579" cy="2537366"/>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3689577 h 3689577"/>
                  <a:gd name="connsiteX1" fmla="*/ 2278743 w 2278743"/>
                  <a:gd name="connsiteY1" fmla="*/ 0 h 3689577"/>
                  <a:gd name="connsiteX2" fmla="*/ 2278743 w 2278743"/>
                  <a:gd name="connsiteY2" fmla="*/ 3689577 h 3689577"/>
                  <a:gd name="connsiteX3" fmla="*/ 0 w 2278743"/>
                  <a:gd name="connsiteY3" fmla="*/ 3689577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3689577"/>
                    </a:moveTo>
                    <a:lnTo>
                      <a:pt x="2278743" y="0"/>
                    </a:lnTo>
                    <a:lnTo>
                      <a:pt x="2278743" y="3689577"/>
                    </a:lnTo>
                    <a:lnTo>
                      <a:pt x="0" y="368957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4" name="文本框 3">
            <a:extLst>
              <a:ext uri="{FF2B5EF4-FFF2-40B4-BE49-F238E27FC236}">
                <a16:creationId xmlns:a16="http://schemas.microsoft.com/office/drawing/2014/main" id="{BB750850-9DBB-B74A-1FF3-1D3FF31B0F96}"/>
              </a:ext>
            </a:extLst>
          </p:cNvPr>
          <p:cNvSpPr txBox="1"/>
          <p:nvPr/>
        </p:nvSpPr>
        <p:spPr>
          <a:xfrm>
            <a:off x="1614734" y="4821409"/>
            <a:ext cx="8048132" cy="420564"/>
          </a:xfrm>
          <a:prstGeom prst="rect">
            <a:avLst/>
          </a:prstGeom>
          <a:noFill/>
        </p:spPr>
        <p:txBody>
          <a:bodyPr wrap="square" rtlCol="0">
            <a:spAutoFit/>
          </a:bodyPr>
          <a:lstStyle/>
          <a:p>
            <a:pPr algn="ctr"/>
            <a:r>
              <a:rPr lang="zh-CN" altLang="en-US" sz="2133">
                <a:solidFill>
                  <a:schemeClr val="accent1">
                    <a:lumMod val="50000"/>
                  </a:schemeClr>
                </a:solidFill>
                <a:cs typeface="+mn-ea"/>
                <a:sym typeface="+mn-lt"/>
              </a:rPr>
              <a:t>汇报人：谢海洋             </a:t>
            </a:r>
          </a:p>
        </p:txBody>
      </p:sp>
      <p:sp>
        <p:nvSpPr>
          <p:cNvPr id="9" name="文本框 8">
            <a:extLst>
              <a:ext uri="{FF2B5EF4-FFF2-40B4-BE49-F238E27FC236}">
                <a16:creationId xmlns:a16="http://schemas.microsoft.com/office/drawing/2014/main" id="{780F48F1-54E4-2F51-F99E-6CE06EE4C9C7}"/>
              </a:ext>
            </a:extLst>
          </p:cNvPr>
          <p:cNvSpPr txBox="1"/>
          <p:nvPr/>
        </p:nvSpPr>
        <p:spPr>
          <a:xfrm>
            <a:off x="4565514" y="5520617"/>
            <a:ext cx="2146572" cy="420564"/>
          </a:xfrm>
          <a:prstGeom prst="rect">
            <a:avLst/>
          </a:prstGeom>
          <a:noFill/>
        </p:spPr>
        <p:txBody>
          <a:bodyPr wrap="square" rtlCol="0">
            <a:spAutoFit/>
          </a:bodyPr>
          <a:lstStyle/>
          <a:p>
            <a:pPr algn="ctr"/>
            <a:r>
              <a:rPr lang="en-US" altLang="zh-CN" sz="2133">
                <a:solidFill>
                  <a:schemeClr val="tx1">
                    <a:lumMod val="75000"/>
                    <a:lumOff val="25000"/>
                  </a:schemeClr>
                </a:solidFill>
                <a:cs typeface="+mn-ea"/>
                <a:sym typeface="+mn-lt"/>
              </a:rPr>
              <a:t>2024.07.19</a:t>
            </a:r>
            <a:endParaRPr lang="zh-CN" altLang="en-US" sz="2133">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10D98752-3091-FB4D-BF74-73356358D214}"/>
              </a:ext>
            </a:extLst>
          </p:cNvPr>
          <p:cNvSpPr txBox="1"/>
          <p:nvPr/>
        </p:nvSpPr>
        <p:spPr>
          <a:xfrm>
            <a:off x="1034573" y="2598003"/>
            <a:ext cx="8906209" cy="83099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a:solidFill>
                  <a:schemeClr val="accent1">
                    <a:lumMod val="50000"/>
                  </a:schemeClr>
                </a:solidFill>
                <a:effectLst/>
                <a:latin typeface="Arial" panose="020B0604020202020204" pitchFamily="34" charset="0"/>
                <a:ea typeface="+mn-ea"/>
                <a:cs typeface="Arial" panose="020B0604020202020204" pitchFamily="34" charset="0"/>
                <a:sym typeface="+mn-lt"/>
              </a:rPr>
              <a:t>Raw Detection</a:t>
            </a:r>
            <a:endParaRPr lang="zh-CN" altLang="en-US" sz="4000">
              <a:solidFill>
                <a:schemeClr val="accent1">
                  <a:lumMod val="50000"/>
                </a:schemeClr>
              </a:solidFill>
              <a:effectLst/>
              <a:latin typeface="Arial" panose="020B0604020202020204" pitchFamily="34" charset="0"/>
              <a:ea typeface="+mn-ea"/>
              <a:cs typeface="Arial" panose="020B0604020202020204" pitchFamily="34" charset="0"/>
              <a:sym typeface="+mn-lt"/>
            </a:endParaRPr>
          </a:p>
        </p:txBody>
      </p:sp>
    </p:spTree>
    <p:extLst>
      <p:ext uri="{BB962C8B-B14F-4D97-AF65-F5344CB8AC3E}">
        <p14:creationId xmlns:p14="http://schemas.microsoft.com/office/powerpoint/2010/main" val="249618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D4F98A-FD37-C8A1-D7C7-66F9E61D6C65}"/>
              </a:ext>
            </a:extLst>
          </p:cNvPr>
          <p:cNvSpPr>
            <a:spLocks noGrp="1"/>
          </p:cNvSpPr>
          <p:nvPr>
            <p:ph type="title"/>
          </p:nvPr>
        </p:nvSpPr>
        <p:spPr/>
        <p:txBody>
          <a:bodyPr/>
          <a:lstStyle/>
          <a:p>
            <a:r>
              <a:rPr lang="zh-CN" altLang="en-US"/>
              <a:t>成像流程：颜色空间转换</a:t>
            </a:r>
          </a:p>
        </p:txBody>
      </p:sp>
      <p:sp>
        <p:nvSpPr>
          <p:cNvPr id="3" name="灯片编号占位符 2">
            <a:extLst>
              <a:ext uri="{FF2B5EF4-FFF2-40B4-BE49-F238E27FC236}">
                <a16:creationId xmlns:a16="http://schemas.microsoft.com/office/drawing/2014/main" id="{C76AC63B-0437-297C-7BAC-B2C841B7358D}"/>
              </a:ext>
            </a:extLst>
          </p:cNvPr>
          <p:cNvSpPr>
            <a:spLocks noGrp="1"/>
          </p:cNvSpPr>
          <p:nvPr>
            <p:ph type="sldNum" sz="quarter" idx="4"/>
          </p:nvPr>
        </p:nvSpPr>
        <p:spPr/>
        <p:txBody>
          <a:bodyPr/>
          <a:lstStyle/>
          <a:p>
            <a:fld id="{CFC31122-64EF-4B3F-84B1-D9FA33D00998}" type="slidenum">
              <a:rPr lang="zh-CN" altLang="en-US" smtClean="0"/>
              <a:t>10</a:t>
            </a:fld>
            <a:endParaRPr lang="zh-CN" altLang="en-US"/>
          </a:p>
        </p:txBody>
      </p:sp>
      <p:sp>
        <p:nvSpPr>
          <p:cNvPr id="4" name="文本占位符 3">
            <a:extLst>
              <a:ext uri="{FF2B5EF4-FFF2-40B4-BE49-F238E27FC236}">
                <a16:creationId xmlns:a16="http://schemas.microsoft.com/office/drawing/2014/main" id="{93561D09-2232-6898-32E3-61BB67AC5312}"/>
              </a:ext>
            </a:extLst>
          </p:cNvPr>
          <p:cNvSpPr>
            <a:spLocks noGrp="1"/>
          </p:cNvSpPr>
          <p:nvPr>
            <p:ph type="body" sz="quarter" idx="10"/>
          </p:nvPr>
        </p:nvSpPr>
        <p:spPr/>
        <p:txBody>
          <a:bodyPr/>
          <a:lstStyle/>
          <a:p>
            <a:r>
              <a:rPr lang="zh-CN" altLang="en-US" b="0" i="0">
                <a:solidFill>
                  <a:srgbClr val="191B1F"/>
                </a:solidFill>
                <a:effectLst/>
                <a:highlight>
                  <a:srgbClr val="FFFFFF"/>
                </a:highlight>
                <a:latin typeface="-apple-system"/>
              </a:rPr>
              <a:t>不同相机光谱响应不同，需要将感知结果转到标准空间中（例如：</a:t>
            </a:r>
            <a:r>
              <a:rPr lang="en-US" altLang="zh-CN" b="0" i="0">
                <a:solidFill>
                  <a:srgbClr val="191B1F"/>
                </a:solidFill>
                <a:effectLst/>
                <a:highlight>
                  <a:srgbClr val="FFFFFF"/>
                </a:highlight>
                <a:latin typeface="-apple-system"/>
              </a:rPr>
              <a:t>CIE XYZ</a:t>
            </a:r>
            <a:r>
              <a:rPr lang="zh-CN" altLang="en-US" b="0" i="0">
                <a:solidFill>
                  <a:srgbClr val="191B1F"/>
                </a:solidFill>
                <a:effectLst/>
                <a:highlight>
                  <a:srgbClr val="FFFFFF"/>
                </a:highlight>
                <a:latin typeface="-apple-system"/>
              </a:rPr>
              <a:t>）</a:t>
            </a:r>
            <a:endParaRPr lang="en-US" altLang="zh-CN" b="0" i="0">
              <a:solidFill>
                <a:srgbClr val="191B1F"/>
              </a:solidFill>
              <a:effectLst/>
              <a:highlight>
                <a:srgbClr val="FFFFFF"/>
              </a:highlight>
              <a:latin typeface="-apple-system"/>
            </a:endParaRPr>
          </a:p>
          <a:p>
            <a:r>
              <a:rPr lang="zh-CN" altLang="en-US" b="0" i="0">
                <a:solidFill>
                  <a:srgbClr val="191B1F"/>
                </a:solidFill>
                <a:effectLst/>
                <a:highlight>
                  <a:srgbClr val="FFFFFF"/>
                </a:highlight>
                <a:latin typeface="-apple-system"/>
              </a:rPr>
              <a:t>将白平衡结果乘以</a:t>
            </a:r>
            <a:r>
              <a:rPr lang="en-US" altLang="zh-CN" b="0" i="0">
                <a:solidFill>
                  <a:srgbClr val="191B1F"/>
                </a:solidFill>
                <a:effectLst/>
                <a:highlight>
                  <a:srgbClr val="FFFFFF"/>
                </a:highlight>
                <a:latin typeface="-apple-system"/>
              </a:rPr>
              <a:t>3x3</a:t>
            </a:r>
            <a:r>
              <a:rPr lang="zh-CN" altLang="en-US" b="0" i="0">
                <a:solidFill>
                  <a:srgbClr val="191B1F"/>
                </a:solidFill>
                <a:effectLst/>
                <a:highlight>
                  <a:srgbClr val="FFFFFF"/>
                </a:highlight>
                <a:latin typeface="-apple-system"/>
              </a:rPr>
              <a:t>的矩阵，或者是经过多项式函数</a:t>
            </a:r>
            <a:endParaRPr lang="zh-CN" altLang="en-US"/>
          </a:p>
        </p:txBody>
      </p:sp>
      <p:pic>
        <p:nvPicPr>
          <p:cNvPr id="6" name="图片 5">
            <a:extLst>
              <a:ext uri="{FF2B5EF4-FFF2-40B4-BE49-F238E27FC236}">
                <a16:creationId xmlns:a16="http://schemas.microsoft.com/office/drawing/2014/main" id="{8B429293-A4DF-DB3D-2261-32BFF69389F8}"/>
              </a:ext>
            </a:extLst>
          </p:cNvPr>
          <p:cNvPicPr>
            <a:picLocks noChangeAspect="1"/>
          </p:cNvPicPr>
          <p:nvPr/>
        </p:nvPicPr>
        <p:blipFill>
          <a:blip r:embed="rId2"/>
          <a:stretch>
            <a:fillRect/>
          </a:stretch>
        </p:blipFill>
        <p:spPr>
          <a:xfrm>
            <a:off x="2136912" y="2725738"/>
            <a:ext cx="6858000" cy="3686175"/>
          </a:xfrm>
          <a:prstGeom prst="rect">
            <a:avLst/>
          </a:prstGeom>
        </p:spPr>
      </p:pic>
    </p:spTree>
    <p:extLst>
      <p:ext uri="{BB962C8B-B14F-4D97-AF65-F5344CB8AC3E}">
        <p14:creationId xmlns:p14="http://schemas.microsoft.com/office/powerpoint/2010/main" val="68885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DE2CB5-FC3C-B69F-B765-2E78ADFE6A5D}"/>
              </a:ext>
            </a:extLst>
          </p:cNvPr>
          <p:cNvSpPr>
            <a:spLocks noGrp="1"/>
          </p:cNvSpPr>
          <p:nvPr>
            <p:ph type="title"/>
          </p:nvPr>
        </p:nvSpPr>
        <p:spPr/>
        <p:txBody>
          <a:bodyPr/>
          <a:lstStyle/>
          <a:p>
            <a:r>
              <a:rPr lang="zh-CN" altLang="en-US"/>
              <a:t>成像流程：颜色操控</a:t>
            </a:r>
          </a:p>
        </p:txBody>
      </p:sp>
      <p:sp>
        <p:nvSpPr>
          <p:cNvPr id="3" name="灯片编号占位符 2">
            <a:extLst>
              <a:ext uri="{FF2B5EF4-FFF2-40B4-BE49-F238E27FC236}">
                <a16:creationId xmlns:a16="http://schemas.microsoft.com/office/drawing/2014/main" id="{FBCE56AD-352B-5E89-D513-E25E4CEEBFAC}"/>
              </a:ext>
            </a:extLst>
          </p:cNvPr>
          <p:cNvSpPr>
            <a:spLocks noGrp="1"/>
          </p:cNvSpPr>
          <p:nvPr>
            <p:ph type="sldNum" sz="quarter" idx="4"/>
          </p:nvPr>
        </p:nvSpPr>
        <p:spPr/>
        <p:txBody>
          <a:bodyPr/>
          <a:lstStyle/>
          <a:p>
            <a:fld id="{CFC31122-64EF-4B3F-84B1-D9FA33D00998}" type="slidenum">
              <a:rPr lang="zh-CN" altLang="en-US" smtClean="0"/>
              <a:t>11</a:t>
            </a:fld>
            <a:endParaRPr lang="zh-CN" altLang="en-US"/>
          </a:p>
        </p:txBody>
      </p:sp>
      <p:sp>
        <p:nvSpPr>
          <p:cNvPr id="4" name="文本占位符 3">
            <a:extLst>
              <a:ext uri="{FF2B5EF4-FFF2-40B4-BE49-F238E27FC236}">
                <a16:creationId xmlns:a16="http://schemas.microsoft.com/office/drawing/2014/main" id="{0E4158F2-DAB7-0EFF-B373-22C3721F4239}"/>
              </a:ext>
            </a:extLst>
          </p:cNvPr>
          <p:cNvSpPr>
            <a:spLocks noGrp="1"/>
          </p:cNvSpPr>
          <p:nvPr>
            <p:ph type="body" sz="quarter" idx="10"/>
          </p:nvPr>
        </p:nvSpPr>
        <p:spPr/>
        <p:txBody>
          <a:bodyPr/>
          <a:lstStyle/>
          <a:p>
            <a:r>
              <a:rPr lang="zh-CN" altLang="en-US" b="0" i="0">
                <a:solidFill>
                  <a:srgbClr val="191B1F"/>
                </a:solidFill>
                <a:effectLst/>
                <a:highlight>
                  <a:srgbClr val="FFFFFF"/>
                </a:highlight>
                <a:latin typeface="-apple-system"/>
              </a:rPr>
              <a:t>美化图片，对不同场景的图，适配相应的色调</a:t>
            </a:r>
            <a:endParaRPr lang="zh-CN" altLang="en-US"/>
          </a:p>
        </p:txBody>
      </p:sp>
      <p:pic>
        <p:nvPicPr>
          <p:cNvPr id="6" name="图片 5">
            <a:extLst>
              <a:ext uri="{FF2B5EF4-FFF2-40B4-BE49-F238E27FC236}">
                <a16:creationId xmlns:a16="http://schemas.microsoft.com/office/drawing/2014/main" id="{B4F49019-D489-59CE-FFA5-5E45D8D263E5}"/>
              </a:ext>
            </a:extLst>
          </p:cNvPr>
          <p:cNvPicPr>
            <a:picLocks noChangeAspect="1"/>
          </p:cNvPicPr>
          <p:nvPr/>
        </p:nvPicPr>
        <p:blipFill>
          <a:blip r:embed="rId2"/>
          <a:stretch>
            <a:fillRect/>
          </a:stretch>
        </p:blipFill>
        <p:spPr>
          <a:xfrm>
            <a:off x="2306515" y="2622550"/>
            <a:ext cx="6858000" cy="3400425"/>
          </a:xfrm>
          <a:prstGeom prst="rect">
            <a:avLst/>
          </a:prstGeom>
        </p:spPr>
      </p:pic>
    </p:spTree>
    <p:extLst>
      <p:ext uri="{BB962C8B-B14F-4D97-AF65-F5344CB8AC3E}">
        <p14:creationId xmlns:p14="http://schemas.microsoft.com/office/powerpoint/2010/main" val="348939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1C9770-8784-FE6A-0A61-8FD88B451478}"/>
              </a:ext>
            </a:extLst>
          </p:cNvPr>
          <p:cNvSpPr>
            <a:spLocks noGrp="1"/>
          </p:cNvSpPr>
          <p:nvPr>
            <p:ph type="title"/>
          </p:nvPr>
        </p:nvSpPr>
        <p:spPr/>
        <p:txBody>
          <a:bodyPr/>
          <a:lstStyle/>
          <a:p>
            <a:r>
              <a:rPr lang="zh-CN" altLang="en-US"/>
              <a:t>成像流程：图像压缩</a:t>
            </a:r>
          </a:p>
        </p:txBody>
      </p:sp>
      <p:sp>
        <p:nvSpPr>
          <p:cNvPr id="3" name="灯片编号占位符 2">
            <a:extLst>
              <a:ext uri="{FF2B5EF4-FFF2-40B4-BE49-F238E27FC236}">
                <a16:creationId xmlns:a16="http://schemas.microsoft.com/office/drawing/2014/main" id="{AED5F570-0912-B89C-9CBD-FA4BB75325A9}"/>
              </a:ext>
            </a:extLst>
          </p:cNvPr>
          <p:cNvSpPr>
            <a:spLocks noGrp="1"/>
          </p:cNvSpPr>
          <p:nvPr>
            <p:ph type="sldNum" sz="quarter" idx="4"/>
          </p:nvPr>
        </p:nvSpPr>
        <p:spPr/>
        <p:txBody>
          <a:bodyPr/>
          <a:lstStyle/>
          <a:p>
            <a:fld id="{CFC31122-64EF-4B3F-84B1-D9FA33D00998}" type="slidenum">
              <a:rPr lang="zh-CN" altLang="en-US" smtClean="0"/>
              <a:t>12</a:t>
            </a:fld>
            <a:endParaRPr lang="zh-CN" altLang="en-US"/>
          </a:p>
        </p:txBody>
      </p:sp>
      <p:sp>
        <p:nvSpPr>
          <p:cNvPr id="4" name="文本占位符 3">
            <a:extLst>
              <a:ext uri="{FF2B5EF4-FFF2-40B4-BE49-F238E27FC236}">
                <a16:creationId xmlns:a16="http://schemas.microsoft.com/office/drawing/2014/main" id="{8AAA0686-C1BD-7E5E-9ADA-053150DB9416}"/>
              </a:ext>
            </a:extLst>
          </p:cNvPr>
          <p:cNvSpPr>
            <a:spLocks noGrp="1"/>
          </p:cNvSpPr>
          <p:nvPr>
            <p:ph type="body" sz="quarter" idx="10"/>
          </p:nvPr>
        </p:nvSpPr>
        <p:spPr/>
        <p:txBody>
          <a:bodyPr/>
          <a:lstStyle/>
          <a:p>
            <a:pPr marL="0" indent="0">
              <a:buNone/>
            </a:pPr>
            <a:r>
              <a:rPr lang="zh-CN" altLang="en-US"/>
              <a:t>采集图像后还要对图像进行存储，常见的图像格式有</a:t>
            </a:r>
            <a:r>
              <a:rPr lang="en-US" altLang="zh-CN"/>
              <a:t>jpg</a:t>
            </a:r>
            <a:r>
              <a:rPr lang="zh-CN" altLang="en-US"/>
              <a:t>，使用的是</a:t>
            </a:r>
            <a:r>
              <a:rPr lang="en-US" altLang="zh-CN"/>
              <a:t>JPEG</a:t>
            </a:r>
            <a:r>
              <a:rPr lang="zh-CN" altLang="en-US"/>
              <a:t>压缩。大致步骤为： </a:t>
            </a:r>
            <a:endParaRPr lang="en-US" altLang="zh-CN"/>
          </a:p>
          <a:p>
            <a:r>
              <a:rPr lang="zh-CN" altLang="en-US"/>
              <a:t>将原图切分为</a:t>
            </a:r>
            <a:r>
              <a:rPr lang="en-US" altLang="zh-CN"/>
              <a:t>8x8</a:t>
            </a:r>
            <a:r>
              <a:rPr lang="zh-CN" altLang="en-US"/>
              <a:t>个小块，每个小块内部分别进行离散余弦变换； </a:t>
            </a:r>
            <a:endParaRPr lang="en-US" altLang="zh-CN"/>
          </a:p>
          <a:p>
            <a:r>
              <a:rPr lang="zh-CN" altLang="en-US"/>
              <a:t>对变换后系数进行量化； </a:t>
            </a:r>
            <a:endParaRPr lang="en-US" altLang="zh-CN"/>
          </a:p>
          <a:p>
            <a:r>
              <a:rPr lang="zh-CN" altLang="en-US"/>
              <a:t>按照</a:t>
            </a:r>
            <a:r>
              <a:rPr lang="en-US" altLang="zh-CN"/>
              <a:t>Z</a:t>
            </a:r>
            <a:r>
              <a:rPr lang="zh-CN" altLang="en-US"/>
              <a:t>字形排列全图</a:t>
            </a:r>
            <a:r>
              <a:rPr lang="en-US" altLang="zh-CN"/>
              <a:t>patch</a:t>
            </a:r>
            <a:r>
              <a:rPr lang="zh-CN" altLang="en-US"/>
              <a:t>顺序</a:t>
            </a:r>
            <a:r>
              <a:rPr lang="en-US" altLang="zh-CN"/>
              <a:t>; </a:t>
            </a:r>
            <a:r>
              <a:rPr lang="zh-CN" altLang="en-US"/>
              <a:t>使用游程编码 差分编码等霍夫曼编码对结果编码到二进制流</a:t>
            </a:r>
          </a:p>
        </p:txBody>
      </p:sp>
      <p:pic>
        <p:nvPicPr>
          <p:cNvPr id="7" name="图片 6">
            <a:extLst>
              <a:ext uri="{FF2B5EF4-FFF2-40B4-BE49-F238E27FC236}">
                <a16:creationId xmlns:a16="http://schemas.microsoft.com/office/drawing/2014/main" id="{217BCA03-E751-1D04-5F93-5CF67852A6B8}"/>
              </a:ext>
            </a:extLst>
          </p:cNvPr>
          <p:cNvPicPr>
            <a:picLocks noChangeAspect="1"/>
          </p:cNvPicPr>
          <p:nvPr/>
        </p:nvPicPr>
        <p:blipFill>
          <a:blip r:embed="rId2"/>
          <a:stretch>
            <a:fillRect/>
          </a:stretch>
        </p:blipFill>
        <p:spPr>
          <a:xfrm>
            <a:off x="2883678" y="3659257"/>
            <a:ext cx="5364468" cy="3062218"/>
          </a:xfrm>
          <a:prstGeom prst="rect">
            <a:avLst/>
          </a:prstGeom>
        </p:spPr>
      </p:pic>
    </p:spTree>
    <p:extLst>
      <p:ext uri="{BB962C8B-B14F-4D97-AF65-F5344CB8AC3E}">
        <p14:creationId xmlns:p14="http://schemas.microsoft.com/office/powerpoint/2010/main" val="212928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372BA-6FC8-8C0F-5EC6-219C1461F286}"/>
              </a:ext>
            </a:extLst>
          </p:cNvPr>
          <p:cNvSpPr>
            <a:spLocks noGrp="1"/>
          </p:cNvSpPr>
          <p:nvPr>
            <p:ph type="title"/>
          </p:nvPr>
        </p:nvSpPr>
        <p:spPr/>
        <p:txBody>
          <a:bodyPr/>
          <a:lstStyle/>
          <a:p>
            <a:r>
              <a:rPr lang="zh-CN" altLang="en-US"/>
              <a:t>成像流程</a:t>
            </a:r>
          </a:p>
        </p:txBody>
      </p:sp>
      <p:sp>
        <p:nvSpPr>
          <p:cNvPr id="3" name="灯片编号占位符 2">
            <a:extLst>
              <a:ext uri="{FF2B5EF4-FFF2-40B4-BE49-F238E27FC236}">
                <a16:creationId xmlns:a16="http://schemas.microsoft.com/office/drawing/2014/main" id="{0D1EDCD9-D059-6735-A511-12021B958972}"/>
              </a:ext>
            </a:extLst>
          </p:cNvPr>
          <p:cNvSpPr>
            <a:spLocks noGrp="1"/>
          </p:cNvSpPr>
          <p:nvPr>
            <p:ph type="sldNum" sz="quarter" idx="4"/>
          </p:nvPr>
        </p:nvSpPr>
        <p:spPr/>
        <p:txBody>
          <a:bodyPr/>
          <a:lstStyle/>
          <a:p>
            <a:fld id="{CFC31122-64EF-4B3F-84B1-D9FA33D00998}" type="slidenum">
              <a:rPr lang="zh-CN" altLang="en-US" smtClean="0"/>
              <a:t>13</a:t>
            </a:fld>
            <a:endParaRPr lang="zh-CN" altLang="en-US"/>
          </a:p>
        </p:txBody>
      </p:sp>
      <p:sp>
        <p:nvSpPr>
          <p:cNvPr id="7" name="文本占位符 6">
            <a:extLst>
              <a:ext uri="{FF2B5EF4-FFF2-40B4-BE49-F238E27FC236}">
                <a16:creationId xmlns:a16="http://schemas.microsoft.com/office/drawing/2014/main" id="{30EE0CD3-870E-2C80-89FB-F9EE15AFB721}"/>
              </a:ext>
            </a:extLst>
          </p:cNvPr>
          <p:cNvSpPr>
            <a:spLocks noGrp="1"/>
          </p:cNvSpPr>
          <p:nvPr>
            <p:ph type="body" sz="quarter" idx="10"/>
          </p:nvPr>
        </p:nvSpPr>
        <p:spPr/>
        <p:txBody>
          <a:bodyPr/>
          <a:lstStyle/>
          <a:p>
            <a:endParaRPr lang="zh-CN" altLang="en-US"/>
          </a:p>
        </p:txBody>
      </p:sp>
      <p:pic>
        <p:nvPicPr>
          <p:cNvPr id="9" name="图片 8">
            <a:extLst>
              <a:ext uri="{FF2B5EF4-FFF2-40B4-BE49-F238E27FC236}">
                <a16:creationId xmlns:a16="http://schemas.microsoft.com/office/drawing/2014/main" id="{08168FDE-2A30-1C0E-4ECF-0A97A57BD3DB}"/>
              </a:ext>
            </a:extLst>
          </p:cNvPr>
          <p:cNvPicPr>
            <a:picLocks noChangeAspect="1"/>
          </p:cNvPicPr>
          <p:nvPr/>
        </p:nvPicPr>
        <p:blipFill>
          <a:blip r:embed="rId3"/>
          <a:stretch>
            <a:fillRect/>
          </a:stretch>
        </p:blipFill>
        <p:spPr>
          <a:xfrm>
            <a:off x="552450" y="1100552"/>
            <a:ext cx="10184255" cy="5544324"/>
          </a:xfrm>
          <a:prstGeom prst="rect">
            <a:avLst/>
          </a:prstGeom>
        </p:spPr>
      </p:pic>
    </p:spTree>
    <p:extLst>
      <p:ext uri="{BB962C8B-B14F-4D97-AF65-F5344CB8AC3E}">
        <p14:creationId xmlns:p14="http://schemas.microsoft.com/office/powerpoint/2010/main" val="305436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372BA-6FC8-8C0F-5EC6-219C1461F286}"/>
              </a:ext>
            </a:extLst>
          </p:cNvPr>
          <p:cNvSpPr>
            <a:spLocks noGrp="1"/>
          </p:cNvSpPr>
          <p:nvPr>
            <p:ph type="title"/>
          </p:nvPr>
        </p:nvSpPr>
        <p:spPr/>
        <p:txBody>
          <a:bodyPr/>
          <a:lstStyle/>
          <a:p>
            <a:r>
              <a:rPr lang="zh-CN" altLang="en-US"/>
              <a:t>为什么要用</a:t>
            </a:r>
            <a:r>
              <a:rPr lang="en-US" altLang="zh-CN"/>
              <a:t>Raw</a:t>
            </a:r>
            <a:r>
              <a:rPr lang="zh-CN" altLang="en-US"/>
              <a:t>数据做检测</a:t>
            </a:r>
          </a:p>
        </p:txBody>
      </p:sp>
      <p:sp>
        <p:nvSpPr>
          <p:cNvPr id="3" name="灯片编号占位符 2">
            <a:extLst>
              <a:ext uri="{FF2B5EF4-FFF2-40B4-BE49-F238E27FC236}">
                <a16:creationId xmlns:a16="http://schemas.microsoft.com/office/drawing/2014/main" id="{0D1EDCD9-D059-6735-A511-12021B958972}"/>
              </a:ext>
            </a:extLst>
          </p:cNvPr>
          <p:cNvSpPr>
            <a:spLocks noGrp="1"/>
          </p:cNvSpPr>
          <p:nvPr>
            <p:ph type="sldNum" sz="quarter" idx="4"/>
          </p:nvPr>
        </p:nvSpPr>
        <p:spPr/>
        <p:txBody>
          <a:bodyPr/>
          <a:lstStyle/>
          <a:p>
            <a:fld id="{CFC31122-64EF-4B3F-84B1-D9FA33D00998}" type="slidenum">
              <a:rPr lang="zh-CN" altLang="en-US" smtClean="0"/>
              <a:t>14</a:t>
            </a:fld>
            <a:endParaRPr lang="zh-CN" altLang="en-US"/>
          </a:p>
        </p:txBody>
      </p:sp>
      <p:sp>
        <p:nvSpPr>
          <p:cNvPr id="4" name="文本占位符 3">
            <a:extLst>
              <a:ext uri="{FF2B5EF4-FFF2-40B4-BE49-F238E27FC236}">
                <a16:creationId xmlns:a16="http://schemas.microsoft.com/office/drawing/2014/main" id="{627B301C-A335-02B3-63FD-F7FA67D9D420}"/>
              </a:ext>
            </a:extLst>
          </p:cNvPr>
          <p:cNvSpPr>
            <a:spLocks noGrp="1"/>
          </p:cNvSpPr>
          <p:nvPr>
            <p:ph type="body" sz="quarter" idx="10"/>
          </p:nvPr>
        </p:nvSpPr>
        <p:spPr>
          <a:xfrm>
            <a:off x="411074" y="1554368"/>
            <a:ext cx="11369851" cy="3749264"/>
          </a:xfrm>
        </p:spPr>
        <p:txBody>
          <a:bodyPr/>
          <a:lstStyle/>
          <a:p>
            <a:pPr>
              <a:lnSpc>
                <a:spcPct val="100000"/>
              </a:lnSpc>
              <a:spcAft>
                <a:spcPts val="1200"/>
              </a:spcAft>
              <a:buFont typeface="Wingdings" panose="05000000000000000000" pitchFamily="2" charset="2"/>
              <a:buChar char="Ø"/>
            </a:pPr>
            <a:r>
              <a:rPr lang="zh-CN" altLang="en-US"/>
              <a:t>记录的信息很多，一张</a:t>
            </a:r>
            <a:r>
              <a:rPr lang="en-US" altLang="zh-CN"/>
              <a:t>3M</a:t>
            </a:r>
            <a:r>
              <a:rPr lang="zh-CN" altLang="en-US"/>
              <a:t>的</a:t>
            </a:r>
            <a:r>
              <a:rPr lang="en-US" altLang="zh-CN"/>
              <a:t>sRGB (standard RGB) </a:t>
            </a:r>
            <a:r>
              <a:rPr lang="zh-CN" altLang="en-US"/>
              <a:t>图片的原始</a:t>
            </a:r>
            <a:r>
              <a:rPr lang="en-US" altLang="zh-CN"/>
              <a:t>Raw</a:t>
            </a:r>
            <a:r>
              <a:rPr lang="zh-CN" altLang="en-US"/>
              <a:t>文件可能会有</a:t>
            </a:r>
            <a:r>
              <a:rPr lang="en-US" altLang="zh-CN"/>
              <a:t>40M</a:t>
            </a:r>
            <a:r>
              <a:rPr lang="zh-CN" altLang="en-US"/>
              <a:t>左右</a:t>
            </a:r>
          </a:p>
          <a:p>
            <a:pPr>
              <a:lnSpc>
                <a:spcPct val="100000"/>
              </a:lnSpc>
              <a:spcAft>
                <a:spcPts val="1200"/>
              </a:spcAft>
              <a:buFont typeface="Wingdings" panose="05000000000000000000" pitchFamily="2" charset="2"/>
              <a:buChar char="Ø"/>
            </a:pPr>
            <a:r>
              <a:rPr lang="zh-CN" altLang="en-US"/>
              <a:t>相较于</a:t>
            </a:r>
            <a:r>
              <a:rPr lang="en-US" altLang="zh-CN"/>
              <a:t>8bit</a:t>
            </a:r>
            <a:r>
              <a:rPr lang="zh-CN" altLang="en-US"/>
              <a:t>的</a:t>
            </a:r>
            <a:r>
              <a:rPr lang="en-US" altLang="zh-CN"/>
              <a:t>sRGB</a:t>
            </a:r>
            <a:r>
              <a:rPr lang="zh-CN" altLang="en-US"/>
              <a:t>，</a:t>
            </a:r>
            <a:r>
              <a:rPr lang="en-US" altLang="zh-CN"/>
              <a:t>Raw</a:t>
            </a:r>
            <a:r>
              <a:rPr lang="zh-CN" altLang="en-US"/>
              <a:t>的量化比特数更高，常见的有</a:t>
            </a:r>
            <a:r>
              <a:rPr lang="en-US" altLang="zh-CN"/>
              <a:t>12bit 14bit</a:t>
            </a:r>
            <a:r>
              <a:rPr lang="zh-CN" altLang="en-US"/>
              <a:t>等</a:t>
            </a:r>
          </a:p>
          <a:p>
            <a:pPr>
              <a:lnSpc>
                <a:spcPct val="100000"/>
              </a:lnSpc>
              <a:spcAft>
                <a:spcPts val="1200"/>
              </a:spcAft>
              <a:buFont typeface="Wingdings" panose="05000000000000000000" pitchFamily="2" charset="2"/>
              <a:buChar char="Ø"/>
            </a:pPr>
            <a:r>
              <a:rPr lang="zh-CN" altLang="en-US"/>
              <a:t>从</a:t>
            </a:r>
            <a:r>
              <a:rPr lang="en-US" altLang="zh-CN"/>
              <a:t>Raw</a:t>
            </a:r>
            <a:r>
              <a:rPr lang="zh-CN" altLang="en-US"/>
              <a:t>图片到</a:t>
            </a:r>
            <a:r>
              <a:rPr lang="en-US" altLang="zh-CN"/>
              <a:t>sRGB</a:t>
            </a:r>
            <a:r>
              <a:rPr lang="zh-CN" altLang="en-US"/>
              <a:t>的过程中会进行一些处理，这些处理是为了人眼看着更舒服，但是对于模型而言可能不是最优的</a:t>
            </a:r>
          </a:p>
          <a:p>
            <a:pPr>
              <a:lnSpc>
                <a:spcPct val="100000"/>
              </a:lnSpc>
              <a:spcAft>
                <a:spcPts val="1200"/>
              </a:spcAft>
              <a:buFont typeface="Wingdings" panose="05000000000000000000" pitchFamily="2" charset="2"/>
              <a:buChar char="Ø"/>
            </a:pPr>
            <a:endParaRPr lang="en-US" altLang="zh-CN"/>
          </a:p>
        </p:txBody>
      </p:sp>
      <p:pic>
        <p:nvPicPr>
          <p:cNvPr id="6" name="图片 5">
            <a:extLst>
              <a:ext uri="{FF2B5EF4-FFF2-40B4-BE49-F238E27FC236}">
                <a16:creationId xmlns:a16="http://schemas.microsoft.com/office/drawing/2014/main" id="{11DA4563-5D8B-E431-5335-C93081FEAC55}"/>
              </a:ext>
            </a:extLst>
          </p:cNvPr>
          <p:cNvPicPr>
            <a:picLocks noChangeAspect="1"/>
          </p:cNvPicPr>
          <p:nvPr/>
        </p:nvPicPr>
        <p:blipFill rotWithShape="1">
          <a:blip r:embed="rId3"/>
          <a:srcRect t="18462"/>
          <a:stretch/>
        </p:blipFill>
        <p:spPr>
          <a:xfrm>
            <a:off x="2641330" y="4187057"/>
            <a:ext cx="6508382" cy="2457819"/>
          </a:xfrm>
          <a:prstGeom prst="rect">
            <a:avLst/>
          </a:prstGeom>
        </p:spPr>
      </p:pic>
    </p:spTree>
    <p:extLst>
      <p:ext uri="{BB962C8B-B14F-4D97-AF65-F5344CB8AC3E}">
        <p14:creationId xmlns:p14="http://schemas.microsoft.com/office/powerpoint/2010/main" val="260654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4AD720D-3A05-0CEF-8FFE-F6AF22EE36FC}"/>
              </a:ext>
            </a:extLst>
          </p:cNvPr>
          <p:cNvSpPr>
            <a:spLocks noGrp="1"/>
          </p:cNvSpPr>
          <p:nvPr>
            <p:ph type="body" sz="quarter" idx="10"/>
          </p:nvPr>
        </p:nvSpPr>
        <p:spPr/>
        <p:txBody>
          <a:bodyPr/>
          <a:lstStyle/>
          <a:p>
            <a:r>
              <a:rPr lang="zh-CN" altLang="en-US"/>
              <a:t>现有工作</a:t>
            </a:r>
          </a:p>
        </p:txBody>
      </p:sp>
      <p:sp>
        <p:nvSpPr>
          <p:cNvPr id="3" name="文本占位符 2">
            <a:extLst>
              <a:ext uri="{FF2B5EF4-FFF2-40B4-BE49-F238E27FC236}">
                <a16:creationId xmlns:a16="http://schemas.microsoft.com/office/drawing/2014/main" id="{96760156-5FE6-9983-5054-9460E35A1906}"/>
              </a:ext>
            </a:extLst>
          </p:cNvPr>
          <p:cNvSpPr>
            <a:spLocks noGrp="1"/>
          </p:cNvSpPr>
          <p:nvPr>
            <p:ph type="body" sz="quarter" idx="11"/>
          </p:nvPr>
        </p:nvSpPr>
        <p:spPr/>
        <p:txBody>
          <a:bodyPr>
            <a:normAutofit fontScale="92500" lnSpcReduction="20000"/>
          </a:bodyPr>
          <a:lstStyle/>
          <a:p>
            <a:r>
              <a:rPr lang="en-US" altLang="zh-CN"/>
              <a:t>2</a:t>
            </a:r>
            <a:endParaRPr lang="zh-CN" altLang="en-US"/>
          </a:p>
        </p:txBody>
      </p:sp>
    </p:spTree>
    <p:extLst>
      <p:ext uri="{BB962C8B-B14F-4D97-AF65-F5344CB8AC3E}">
        <p14:creationId xmlns:p14="http://schemas.microsoft.com/office/powerpoint/2010/main" val="88432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现有工作</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16</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522435"/>
          </a:xfrm>
        </p:spPr>
        <p:txBody>
          <a:bodyPr/>
          <a:lstStyle/>
          <a:p>
            <a:endParaRPr lang="en-US" altLang="zh-CN"/>
          </a:p>
        </p:txBody>
      </p:sp>
      <p:graphicFrame>
        <p:nvGraphicFramePr>
          <p:cNvPr id="5" name="表格 4">
            <a:extLst>
              <a:ext uri="{FF2B5EF4-FFF2-40B4-BE49-F238E27FC236}">
                <a16:creationId xmlns:a16="http://schemas.microsoft.com/office/drawing/2014/main" id="{CDE73460-20D9-7960-B45E-80703D2C03D0}"/>
              </a:ext>
            </a:extLst>
          </p:cNvPr>
          <p:cNvGraphicFramePr>
            <a:graphicFrameLocks noGrp="1"/>
          </p:cNvGraphicFramePr>
          <p:nvPr>
            <p:extLst>
              <p:ext uri="{D42A27DB-BD31-4B8C-83A1-F6EECF244321}">
                <p14:modId xmlns:p14="http://schemas.microsoft.com/office/powerpoint/2010/main" val="4057136643"/>
              </p:ext>
            </p:extLst>
          </p:nvPr>
        </p:nvGraphicFramePr>
        <p:xfrm>
          <a:off x="427038" y="1187498"/>
          <a:ext cx="11077390" cy="4942840"/>
        </p:xfrm>
        <a:graphic>
          <a:graphicData uri="http://schemas.openxmlformats.org/drawingml/2006/table">
            <a:tbl>
              <a:tblPr firstRow="1" bandRow="1">
                <a:tableStyleId>{5C22544A-7EE6-4342-B048-85BDC9FD1C3A}</a:tableStyleId>
              </a:tblPr>
              <a:tblGrid>
                <a:gridCol w="5156430">
                  <a:extLst>
                    <a:ext uri="{9D8B030D-6E8A-4147-A177-3AD203B41FA5}">
                      <a16:colId xmlns:a16="http://schemas.microsoft.com/office/drawing/2014/main" val="161374334"/>
                    </a:ext>
                  </a:extLst>
                </a:gridCol>
                <a:gridCol w="1133309">
                  <a:extLst>
                    <a:ext uri="{9D8B030D-6E8A-4147-A177-3AD203B41FA5}">
                      <a16:colId xmlns:a16="http://schemas.microsoft.com/office/drawing/2014/main" val="4104477908"/>
                    </a:ext>
                  </a:extLst>
                </a:gridCol>
                <a:gridCol w="4787651">
                  <a:extLst>
                    <a:ext uri="{9D8B030D-6E8A-4147-A177-3AD203B41FA5}">
                      <a16:colId xmlns:a16="http://schemas.microsoft.com/office/drawing/2014/main" val="1435726952"/>
                    </a:ext>
                  </a:extLst>
                </a:gridCol>
              </a:tblGrid>
              <a:tr h="370840">
                <a:tc>
                  <a:txBody>
                    <a:bodyPr/>
                    <a:lstStyle/>
                    <a:p>
                      <a:r>
                        <a:rPr lang="zh-CN" altLang="en-US"/>
                        <a:t>标题</a:t>
                      </a:r>
                    </a:p>
                  </a:txBody>
                  <a:tcPr/>
                </a:tc>
                <a:tc>
                  <a:txBody>
                    <a:bodyPr/>
                    <a:lstStyle/>
                    <a:p>
                      <a:r>
                        <a:rPr lang="zh-CN" altLang="en-US"/>
                        <a:t>出处</a:t>
                      </a:r>
                    </a:p>
                  </a:txBody>
                  <a:tcPr/>
                </a:tc>
                <a:tc>
                  <a:txBody>
                    <a:bodyPr/>
                    <a:lstStyle/>
                    <a:p>
                      <a:r>
                        <a:rPr lang="zh-CN" altLang="en-US"/>
                        <a:t>主要贡献</a:t>
                      </a:r>
                    </a:p>
                  </a:txBody>
                  <a:tcPr/>
                </a:tc>
                <a:extLst>
                  <a:ext uri="{0D108BD9-81ED-4DB2-BD59-A6C34878D82A}">
                    <a16:rowId xmlns:a16="http://schemas.microsoft.com/office/drawing/2014/main" val="40295897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Reconfiguring the Imaging Pipeline for Computer 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CVPR17</a:t>
                      </a:r>
                    </a:p>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发现对结果影响最大的</a:t>
                      </a:r>
                      <a:r>
                        <a:rPr lang="en-US" altLang="zh-CN"/>
                        <a:t>ISP</a:t>
                      </a:r>
                      <a:r>
                        <a:rPr lang="zh-CN" altLang="en-US"/>
                        <a:t>过程是：去马赛克和</a:t>
                      </a:r>
                      <a:r>
                        <a:rPr lang="en-US" altLang="zh-CN"/>
                        <a:t>gamma</a:t>
                      </a:r>
                      <a:r>
                        <a:rPr lang="zh-CN" altLang="en-US"/>
                        <a:t>压缩</a:t>
                      </a:r>
                    </a:p>
                    <a:p>
                      <a:endParaRPr lang="zh-CN" altLang="en-US"/>
                    </a:p>
                  </a:txBody>
                  <a:tcPr/>
                </a:tc>
                <a:extLst>
                  <a:ext uri="{0D108BD9-81ED-4DB2-BD59-A6C34878D82A}">
                    <a16:rowId xmlns:a16="http://schemas.microsoft.com/office/drawing/2014/main" val="3600839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Neural Auto-Exposure for High-Dynamic Range Object Detection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CVPR21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通过深度学习方法从前一帧中估计下一帧合适的曝光参数</a:t>
                      </a:r>
                    </a:p>
                  </a:txBody>
                  <a:tcPr/>
                </a:tc>
                <a:extLst>
                  <a:ext uri="{0D108BD9-81ED-4DB2-BD59-A6C34878D82A}">
                    <a16:rowId xmlns:a16="http://schemas.microsoft.com/office/drawing/2014/main" val="456326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err="1"/>
                        <a:t>GenISP</a:t>
                      </a:r>
                      <a:r>
                        <a:rPr lang="en-US" altLang="zh-CN"/>
                        <a:t>: Neural ISP for Low-Light Machine Cognition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CVPR22</a:t>
                      </a:r>
                    </a:p>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设计了可学习的白平衡参数和颜色校正</a:t>
                      </a:r>
                    </a:p>
                    <a:p>
                      <a:endParaRPr lang="zh-CN" altLang="en-US"/>
                    </a:p>
                  </a:txBody>
                  <a:tcPr/>
                </a:tc>
                <a:extLst>
                  <a:ext uri="{0D108BD9-81ED-4DB2-BD59-A6C34878D82A}">
                    <a16:rowId xmlns:a16="http://schemas.microsoft.com/office/drawing/2014/main" val="2460982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err="1"/>
                        <a:t>DynamicISP</a:t>
                      </a:r>
                      <a:r>
                        <a:rPr lang="en-US" altLang="zh-CN"/>
                        <a:t>: Dynamically Controlled Image Signal Processor for Image Recognition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CVPR23</a:t>
                      </a:r>
                    </a:p>
                    <a:p>
                      <a:endParaRPr lang="zh-CN" altLang="en-US"/>
                    </a:p>
                  </a:txBody>
                  <a:tcPr/>
                </a:tc>
                <a:tc>
                  <a:txBody>
                    <a:bodyPr/>
                    <a:lstStyle/>
                    <a:p>
                      <a:r>
                        <a:rPr lang="zh-CN" altLang="en-US"/>
                        <a:t>设计了参数可调整的</a:t>
                      </a:r>
                      <a:r>
                        <a:rPr lang="en-US" altLang="zh-CN"/>
                        <a:t>ISP</a:t>
                      </a:r>
                      <a:r>
                        <a:rPr lang="zh-CN" altLang="en-US"/>
                        <a:t>流程，可以根据下游任务灵活修改参数</a:t>
                      </a:r>
                    </a:p>
                    <a:p>
                      <a:r>
                        <a:rPr lang="zh-CN" altLang="en-US"/>
                        <a:t>输出参数的残差格式，将参数解耦为一个针对整个图像的平均参数和一个针对每个图像的参数的叠加</a:t>
                      </a:r>
                    </a:p>
                  </a:txBody>
                  <a:tcPr/>
                </a:tc>
                <a:extLst>
                  <a:ext uri="{0D108BD9-81ED-4DB2-BD59-A6C34878D82A}">
                    <a16:rowId xmlns:a16="http://schemas.microsoft.com/office/drawing/2014/main" val="1388968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err="1"/>
                        <a:t>Rawgment</a:t>
                      </a:r>
                      <a:r>
                        <a:rPr lang="en-US" altLang="zh-CN"/>
                        <a:t>: Noise-Accounted RAW Augmentation Enables Recognition in a Wide Variety of Environments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CVPR23</a:t>
                      </a:r>
                    </a:p>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对</a:t>
                      </a:r>
                      <a:r>
                        <a:rPr lang="en-US" altLang="zh-CN"/>
                        <a:t>raw</a:t>
                      </a:r>
                      <a:r>
                        <a:rPr lang="zh-CN" altLang="en-US"/>
                        <a:t>数据应用特别的数据增强策略</a:t>
                      </a:r>
                    </a:p>
                    <a:p>
                      <a:endParaRPr lang="zh-CN" altLang="en-US"/>
                    </a:p>
                  </a:txBody>
                  <a:tcPr/>
                </a:tc>
                <a:extLst>
                  <a:ext uri="{0D108BD9-81ED-4DB2-BD59-A6C34878D82A}">
                    <a16:rowId xmlns:a16="http://schemas.microsoft.com/office/drawing/2014/main" val="2292823388"/>
                  </a:ext>
                </a:extLst>
              </a:tr>
            </a:tbl>
          </a:graphicData>
        </a:graphic>
      </p:graphicFrame>
    </p:spTree>
    <p:custDataLst>
      <p:tags r:id="rId1"/>
    </p:custDataLst>
    <p:extLst>
      <p:ext uri="{BB962C8B-B14F-4D97-AF65-F5344CB8AC3E}">
        <p14:creationId xmlns:p14="http://schemas.microsoft.com/office/powerpoint/2010/main" val="194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现有工作</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17</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522435"/>
          </a:xfrm>
        </p:spPr>
        <p:txBody>
          <a:bodyPr/>
          <a:lstStyle/>
          <a:p>
            <a:endParaRPr lang="en-US" altLang="zh-CN"/>
          </a:p>
        </p:txBody>
      </p:sp>
      <p:graphicFrame>
        <p:nvGraphicFramePr>
          <p:cNvPr id="5" name="表格 4">
            <a:extLst>
              <a:ext uri="{FF2B5EF4-FFF2-40B4-BE49-F238E27FC236}">
                <a16:creationId xmlns:a16="http://schemas.microsoft.com/office/drawing/2014/main" id="{CDE73460-20D9-7960-B45E-80703D2C03D0}"/>
              </a:ext>
            </a:extLst>
          </p:cNvPr>
          <p:cNvGraphicFramePr>
            <a:graphicFrameLocks noGrp="1"/>
          </p:cNvGraphicFramePr>
          <p:nvPr>
            <p:extLst>
              <p:ext uri="{D42A27DB-BD31-4B8C-83A1-F6EECF244321}">
                <p14:modId xmlns:p14="http://schemas.microsoft.com/office/powerpoint/2010/main" val="1162268393"/>
              </p:ext>
            </p:extLst>
          </p:nvPr>
        </p:nvGraphicFramePr>
        <p:xfrm>
          <a:off x="427038" y="1187498"/>
          <a:ext cx="11077390" cy="3845560"/>
        </p:xfrm>
        <a:graphic>
          <a:graphicData uri="http://schemas.openxmlformats.org/drawingml/2006/table">
            <a:tbl>
              <a:tblPr firstRow="1" bandRow="1">
                <a:tableStyleId>{5C22544A-7EE6-4342-B048-85BDC9FD1C3A}</a:tableStyleId>
              </a:tblPr>
              <a:tblGrid>
                <a:gridCol w="5156430">
                  <a:extLst>
                    <a:ext uri="{9D8B030D-6E8A-4147-A177-3AD203B41FA5}">
                      <a16:colId xmlns:a16="http://schemas.microsoft.com/office/drawing/2014/main" val="161374334"/>
                    </a:ext>
                  </a:extLst>
                </a:gridCol>
                <a:gridCol w="1133309">
                  <a:extLst>
                    <a:ext uri="{9D8B030D-6E8A-4147-A177-3AD203B41FA5}">
                      <a16:colId xmlns:a16="http://schemas.microsoft.com/office/drawing/2014/main" val="4104477908"/>
                    </a:ext>
                  </a:extLst>
                </a:gridCol>
                <a:gridCol w="4787651">
                  <a:extLst>
                    <a:ext uri="{9D8B030D-6E8A-4147-A177-3AD203B41FA5}">
                      <a16:colId xmlns:a16="http://schemas.microsoft.com/office/drawing/2014/main" val="1435726952"/>
                    </a:ext>
                  </a:extLst>
                </a:gridCol>
              </a:tblGrid>
              <a:tr h="370840">
                <a:tc>
                  <a:txBody>
                    <a:bodyPr/>
                    <a:lstStyle/>
                    <a:p>
                      <a:r>
                        <a:rPr lang="zh-CN" altLang="en-US"/>
                        <a:t>标题</a:t>
                      </a:r>
                    </a:p>
                  </a:txBody>
                  <a:tcPr/>
                </a:tc>
                <a:tc>
                  <a:txBody>
                    <a:bodyPr/>
                    <a:lstStyle/>
                    <a:p>
                      <a:r>
                        <a:rPr lang="zh-CN" altLang="en-US"/>
                        <a:t>出处</a:t>
                      </a:r>
                    </a:p>
                  </a:txBody>
                  <a:tcPr/>
                </a:tc>
                <a:tc>
                  <a:txBody>
                    <a:bodyPr/>
                    <a:lstStyle/>
                    <a:p>
                      <a:r>
                        <a:rPr lang="zh-CN" altLang="en-US"/>
                        <a:t>主要贡献</a:t>
                      </a:r>
                    </a:p>
                  </a:txBody>
                  <a:tcPr/>
                </a:tc>
                <a:extLst>
                  <a:ext uri="{0D108BD9-81ED-4DB2-BD59-A6C34878D82A}">
                    <a16:rowId xmlns:a16="http://schemas.microsoft.com/office/drawing/2014/main" val="4029589759"/>
                  </a:ext>
                </a:extLst>
              </a:tr>
              <a:tr h="370840">
                <a:tc>
                  <a:txBody>
                    <a:bodyPr/>
                    <a:lstStyle/>
                    <a:p>
                      <a:r>
                        <a:rPr lang="en-US" altLang="zh-CN"/>
                        <a:t>Raw or Cooked? Object Detection on RAW Images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arXiv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endParaRPr lang="zh-CN" altLang="en-US"/>
                    </a:p>
                  </a:txBody>
                  <a:tcPr/>
                </a:tc>
                <a:tc>
                  <a:txBody>
                    <a:bodyPr/>
                    <a:lstStyle/>
                    <a:p>
                      <a:r>
                        <a:rPr lang="zh-CN" altLang="en-US"/>
                        <a:t>提出三种对</a:t>
                      </a:r>
                      <a:r>
                        <a:rPr lang="en-US" altLang="zh-CN"/>
                        <a:t>Raw</a:t>
                      </a:r>
                      <a:r>
                        <a:rPr lang="zh-CN" altLang="en-US"/>
                        <a:t>数据做预处理的方法</a:t>
                      </a:r>
                    </a:p>
                    <a:p>
                      <a:pPr marL="800100" lvl="1" indent="-342900">
                        <a:buFont typeface="+mj-lt"/>
                        <a:buAutoNum type="arabicPeriod"/>
                      </a:pPr>
                      <a:r>
                        <a:rPr lang="zh-CN" altLang="en-US"/>
                        <a:t>可学习的</a:t>
                      </a:r>
                      <a:r>
                        <a:rPr lang="en-US" altLang="zh-CN"/>
                        <a:t>gamma</a:t>
                      </a:r>
                      <a:r>
                        <a:rPr lang="zh-CN" altLang="en-US"/>
                        <a:t>函数：给图片提亮</a:t>
                      </a:r>
                    </a:p>
                    <a:p>
                      <a:pPr marL="800100" lvl="1" indent="-342900">
                        <a:buFont typeface="+mj-lt"/>
                        <a:buAutoNum type="arabicPeriod"/>
                      </a:pPr>
                      <a:r>
                        <a:rPr lang="zh-CN" altLang="en-US"/>
                        <a:t>可学习的误差函数：对</a:t>
                      </a:r>
                      <a:r>
                        <a:rPr lang="en-US" altLang="zh-CN"/>
                        <a:t>raw</a:t>
                      </a:r>
                      <a:r>
                        <a:rPr lang="zh-CN" altLang="en-US"/>
                        <a:t>数据做非线性变换</a:t>
                      </a:r>
                    </a:p>
                    <a:p>
                      <a:pPr marL="800100" lvl="1" indent="-342900">
                        <a:buFont typeface="+mj-lt"/>
                        <a:buAutoNum type="arabicPeriod"/>
                      </a:pPr>
                      <a:r>
                        <a:rPr lang="zh-CN" altLang="en-US"/>
                        <a:t>可学习的</a:t>
                      </a:r>
                      <a:r>
                        <a:rPr lang="en-US" altLang="zh-CN"/>
                        <a:t>Yeo-Johnson</a:t>
                      </a:r>
                      <a:r>
                        <a:rPr lang="zh-CN" altLang="en-US"/>
                        <a:t>变换：增加输入数据的正态性</a:t>
                      </a:r>
                    </a:p>
                    <a:p>
                      <a:endParaRPr lang="zh-CN" altLang="en-US"/>
                    </a:p>
                  </a:txBody>
                  <a:tcPr/>
                </a:tc>
                <a:extLst>
                  <a:ext uri="{0D108BD9-81ED-4DB2-BD59-A6C34878D82A}">
                    <a16:rowId xmlns:a16="http://schemas.microsoft.com/office/drawing/2014/main" val="360083970"/>
                  </a:ext>
                </a:extLst>
              </a:tr>
              <a:tr h="370840">
                <a:tc>
                  <a:txBody>
                    <a:bodyPr/>
                    <a:lstStyle/>
                    <a:p>
                      <a:r>
                        <a:rPr lang="en-US" altLang="zh-CN"/>
                        <a:t>Toward RAW Object Detection: A New Benchmark and A New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CVPR23</a:t>
                      </a:r>
                    </a:p>
                  </a:txBody>
                  <a:tcPr/>
                </a:tc>
                <a:tc>
                  <a:txBody>
                    <a:bodyPr/>
                    <a:lstStyle/>
                    <a:p>
                      <a:r>
                        <a:rPr lang="zh-CN" altLang="en-US"/>
                        <a:t>本质上还是对</a:t>
                      </a:r>
                      <a:r>
                        <a:rPr lang="en-US" altLang="zh-CN"/>
                        <a:t>raw</a:t>
                      </a:r>
                      <a:r>
                        <a:rPr lang="zh-CN" altLang="en-US"/>
                        <a:t>数据做了预处理。分别用两个分支来做</a:t>
                      </a:r>
                      <a:r>
                        <a:rPr lang="en-US" altLang="zh-CN"/>
                        <a:t>gamma</a:t>
                      </a:r>
                      <a:r>
                        <a:rPr lang="zh-CN" altLang="en-US"/>
                        <a:t>变换和灰阶增强，融合后输入检测器。通过实验发现两个分支其实并是同时需要的，甚至一个分支会比两个分支更为有效</a:t>
                      </a:r>
                    </a:p>
                  </a:txBody>
                  <a:tcPr/>
                </a:tc>
                <a:extLst>
                  <a:ext uri="{0D108BD9-81ED-4DB2-BD59-A6C34878D82A}">
                    <a16:rowId xmlns:a16="http://schemas.microsoft.com/office/drawing/2014/main" val="45632628"/>
                  </a:ext>
                </a:extLst>
              </a:tr>
            </a:tbl>
          </a:graphicData>
        </a:graphic>
      </p:graphicFrame>
    </p:spTree>
    <p:custDataLst>
      <p:tags r:id="rId1"/>
    </p:custDataLst>
    <p:extLst>
      <p:ext uri="{BB962C8B-B14F-4D97-AF65-F5344CB8AC3E}">
        <p14:creationId xmlns:p14="http://schemas.microsoft.com/office/powerpoint/2010/main" val="4794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18</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1546654"/>
          </a:xfrm>
        </p:spPr>
        <p:txBody>
          <a:bodyPr/>
          <a:lstStyle/>
          <a:p>
            <a:endParaRPr lang="zh-CN" altLang="en-US"/>
          </a:p>
        </p:txBody>
      </p:sp>
      <p:pic>
        <p:nvPicPr>
          <p:cNvPr id="12" name="图片 11">
            <a:extLst>
              <a:ext uri="{FF2B5EF4-FFF2-40B4-BE49-F238E27FC236}">
                <a16:creationId xmlns:a16="http://schemas.microsoft.com/office/drawing/2014/main" id="{626DA740-8C4E-D7FC-DEB7-5E1ACB011F44}"/>
              </a:ext>
            </a:extLst>
          </p:cNvPr>
          <p:cNvPicPr>
            <a:picLocks noChangeAspect="1"/>
          </p:cNvPicPr>
          <p:nvPr/>
        </p:nvPicPr>
        <p:blipFill>
          <a:blip r:embed="rId4"/>
          <a:stretch>
            <a:fillRect/>
          </a:stretch>
        </p:blipFill>
        <p:spPr>
          <a:xfrm>
            <a:off x="427038" y="2264448"/>
            <a:ext cx="11578713" cy="2222869"/>
          </a:xfrm>
          <a:prstGeom prst="rect">
            <a:avLst/>
          </a:prstGeom>
        </p:spPr>
      </p:pic>
      <p:sp>
        <p:nvSpPr>
          <p:cNvPr id="15" name="文本框 14">
            <a:extLst>
              <a:ext uri="{FF2B5EF4-FFF2-40B4-BE49-F238E27FC236}">
                <a16:creationId xmlns:a16="http://schemas.microsoft.com/office/drawing/2014/main" id="{396BA9F0-75F7-7A6F-712A-8B16213E2FF0}"/>
              </a:ext>
            </a:extLst>
          </p:cNvPr>
          <p:cNvSpPr txBox="1"/>
          <p:nvPr/>
        </p:nvSpPr>
        <p:spPr>
          <a:xfrm>
            <a:off x="5040923" y="5341292"/>
            <a:ext cx="1540631" cy="461665"/>
          </a:xfrm>
          <a:prstGeom prst="rect">
            <a:avLst/>
          </a:prstGeom>
          <a:noFill/>
        </p:spPr>
        <p:txBody>
          <a:bodyPr wrap="square" rtlCol="0">
            <a:spAutoFit/>
          </a:bodyPr>
          <a:lstStyle/>
          <a:p>
            <a:r>
              <a:rPr lang="en-US" altLang="zh-CN" sz="2400" b="1"/>
              <a:t>CVPR 22</a:t>
            </a:r>
            <a:endParaRPr lang="zh-CN" altLang="en-US" sz="2400" b="1"/>
          </a:p>
        </p:txBody>
      </p:sp>
    </p:spTree>
    <p:custDataLst>
      <p:tags r:id="rId1"/>
    </p:custDataLst>
    <p:extLst>
      <p:ext uri="{BB962C8B-B14F-4D97-AF65-F5344CB8AC3E}">
        <p14:creationId xmlns:p14="http://schemas.microsoft.com/office/powerpoint/2010/main" val="280808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19</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1546654"/>
          </a:xfrm>
        </p:spPr>
        <p:txBody>
          <a:bodyPr/>
          <a:lstStyle/>
          <a:p>
            <a:endParaRPr lang="zh-CN" altLang="en-US"/>
          </a:p>
        </p:txBody>
      </p:sp>
      <p:pic>
        <p:nvPicPr>
          <p:cNvPr id="6" name="图片 5">
            <a:extLst>
              <a:ext uri="{FF2B5EF4-FFF2-40B4-BE49-F238E27FC236}">
                <a16:creationId xmlns:a16="http://schemas.microsoft.com/office/drawing/2014/main" id="{940DAC38-CB61-EC6E-CA0D-42A9E50AC9F2}"/>
              </a:ext>
            </a:extLst>
          </p:cNvPr>
          <p:cNvPicPr>
            <a:picLocks noChangeAspect="1"/>
          </p:cNvPicPr>
          <p:nvPr/>
        </p:nvPicPr>
        <p:blipFill>
          <a:blip r:embed="rId4"/>
          <a:stretch>
            <a:fillRect/>
          </a:stretch>
        </p:blipFill>
        <p:spPr>
          <a:xfrm>
            <a:off x="789705" y="1058119"/>
            <a:ext cx="9552413" cy="3848717"/>
          </a:xfrm>
          <a:prstGeom prst="rect">
            <a:avLst/>
          </a:prstGeom>
        </p:spPr>
      </p:pic>
      <p:pic>
        <p:nvPicPr>
          <p:cNvPr id="8" name="图片 7">
            <a:extLst>
              <a:ext uri="{FF2B5EF4-FFF2-40B4-BE49-F238E27FC236}">
                <a16:creationId xmlns:a16="http://schemas.microsoft.com/office/drawing/2014/main" id="{77E37476-BBB8-7D05-526D-2F4F99FC6703}"/>
              </a:ext>
            </a:extLst>
          </p:cNvPr>
          <p:cNvPicPr>
            <a:picLocks noChangeAspect="1"/>
          </p:cNvPicPr>
          <p:nvPr/>
        </p:nvPicPr>
        <p:blipFill>
          <a:blip r:embed="rId5"/>
          <a:stretch>
            <a:fillRect/>
          </a:stretch>
        </p:blipFill>
        <p:spPr>
          <a:xfrm>
            <a:off x="982983" y="5134592"/>
            <a:ext cx="3314870" cy="1193861"/>
          </a:xfrm>
          <a:prstGeom prst="rect">
            <a:avLst/>
          </a:prstGeom>
        </p:spPr>
      </p:pic>
      <p:pic>
        <p:nvPicPr>
          <p:cNvPr id="10" name="图片 9">
            <a:extLst>
              <a:ext uri="{FF2B5EF4-FFF2-40B4-BE49-F238E27FC236}">
                <a16:creationId xmlns:a16="http://schemas.microsoft.com/office/drawing/2014/main" id="{46E0B0FB-C7F4-4A15-154C-0B8E1069B195}"/>
              </a:ext>
            </a:extLst>
          </p:cNvPr>
          <p:cNvPicPr>
            <a:picLocks noChangeAspect="1"/>
          </p:cNvPicPr>
          <p:nvPr/>
        </p:nvPicPr>
        <p:blipFill>
          <a:blip r:embed="rId6"/>
          <a:stretch>
            <a:fillRect/>
          </a:stretch>
        </p:blipFill>
        <p:spPr>
          <a:xfrm>
            <a:off x="6365211" y="5297076"/>
            <a:ext cx="2863997" cy="914447"/>
          </a:xfrm>
          <a:prstGeom prst="rect">
            <a:avLst/>
          </a:prstGeom>
        </p:spPr>
      </p:pic>
      <p:sp>
        <p:nvSpPr>
          <p:cNvPr id="11" name="文本框 10">
            <a:extLst>
              <a:ext uri="{FF2B5EF4-FFF2-40B4-BE49-F238E27FC236}">
                <a16:creationId xmlns:a16="http://schemas.microsoft.com/office/drawing/2014/main" id="{12EC2DCE-9590-B3BE-D618-BB97389C02BE}"/>
              </a:ext>
            </a:extLst>
          </p:cNvPr>
          <p:cNvSpPr txBox="1"/>
          <p:nvPr/>
        </p:nvSpPr>
        <p:spPr>
          <a:xfrm>
            <a:off x="2115915" y="6211523"/>
            <a:ext cx="524503" cy="369332"/>
          </a:xfrm>
          <a:prstGeom prst="rect">
            <a:avLst/>
          </a:prstGeom>
          <a:noFill/>
        </p:spPr>
        <p:txBody>
          <a:bodyPr wrap="none" rtlCol="0">
            <a:spAutoFit/>
          </a:bodyPr>
          <a:lstStyle/>
          <a:p>
            <a:r>
              <a:rPr lang="en-US" altLang="zh-CN"/>
              <a:t>WB</a:t>
            </a:r>
            <a:endParaRPr lang="zh-CN" altLang="en-US"/>
          </a:p>
        </p:txBody>
      </p:sp>
      <p:sp>
        <p:nvSpPr>
          <p:cNvPr id="13" name="文本框 12">
            <a:extLst>
              <a:ext uri="{FF2B5EF4-FFF2-40B4-BE49-F238E27FC236}">
                <a16:creationId xmlns:a16="http://schemas.microsoft.com/office/drawing/2014/main" id="{6C6FFFC0-BA94-68A1-C749-D1E6505D4E5F}"/>
              </a:ext>
            </a:extLst>
          </p:cNvPr>
          <p:cNvSpPr txBox="1"/>
          <p:nvPr/>
        </p:nvSpPr>
        <p:spPr>
          <a:xfrm>
            <a:off x="7768855" y="6169580"/>
            <a:ext cx="470000" cy="369332"/>
          </a:xfrm>
          <a:prstGeom prst="rect">
            <a:avLst/>
          </a:prstGeom>
          <a:noFill/>
        </p:spPr>
        <p:txBody>
          <a:bodyPr wrap="none" rtlCol="0">
            <a:spAutoFit/>
          </a:bodyPr>
          <a:lstStyle/>
          <a:p>
            <a:r>
              <a:rPr lang="en-US" altLang="zh-CN"/>
              <a:t>CC</a:t>
            </a:r>
            <a:endParaRPr lang="zh-CN" altLang="en-US"/>
          </a:p>
        </p:txBody>
      </p:sp>
    </p:spTree>
    <p:custDataLst>
      <p:tags r:id="rId1"/>
    </p:custDataLst>
    <p:extLst>
      <p:ext uri="{BB962C8B-B14F-4D97-AF65-F5344CB8AC3E}">
        <p14:creationId xmlns:p14="http://schemas.microsoft.com/office/powerpoint/2010/main" val="182020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8">
            <a:extLst>
              <a:ext uri="{FF2B5EF4-FFF2-40B4-BE49-F238E27FC236}">
                <a16:creationId xmlns:a16="http://schemas.microsoft.com/office/drawing/2014/main" id="{FC26F53C-D373-3FF5-084E-5DB7D2244BC2}"/>
              </a:ext>
            </a:extLst>
          </p:cNvPr>
          <p:cNvPicPr>
            <a:picLocks noChangeAspect="1"/>
          </p:cNvPicPr>
          <p:nvPr/>
        </p:nvPicPr>
        <p:blipFill>
          <a:blip r:embed="rId3">
            <a:extLst>
              <a:ext uri="{28A0092B-C50C-407E-A947-70E740481C1C}">
                <a14:useLocalDpi xmlns:a14="http://schemas.microsoft.com/office/drawing/2010/main" val="0"/>
              </a:ext>
            </a:extLst>
          </a:blip>
          <a:srcRect t="5643" b="5643"/>
          <a:stretch/>
        </p:blipFill>
        <p:spPr>
          <a:xfrm>
            <a:off x="0" y="0"/>
            <a:ext cx="5157788" cy="6858000"/>
          </a:xfrm>
          <a:prstGeom prst="rect">
            <a:avLst/>
          </a:prstGeom>
        </p:spPr>
      </p:pic>
      <p:sp>
        <p:nvSpPr>
          <p:cNvPr id="13" name="矩形 12">
            <a:extLst>
              <a:ext uri="{FF2B5EF4-FFF2-40B4-BE49-F238E27FC236}">
                <a16:creationId xmlns:a16="http://schemas.microsoft.com/office/drawing/2014/main" id="{0AC4B5B5-AC12-5426-31F9-559DD7769E49}"/>
              </a:ext>
            </a:extLst>
          </p:cNvPr>
          <p:cNvSpPr/>
          <p:nvPr/>
        </p:nvSpPr>
        <p:spPr>
          <a:xfrm>
            <a:off x="-2" y="0"/>
            <a:ext cx="5151863" cy="6858000"/>
          </a:xfrm>
          <a:prstGeom prst="rect">
            <a:avLst/>
          </a:prstGeom>
          <a:solidFill>
            <a:srgbClr val="005197">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矩形 13">
            <a:extLst>
              <a:ext uri="{FF2B5EF4-FFF2-40B4-BE49-F238E27FC236}">
                <a16:creationId xmlns:a16="http://schemas.microsoft.com/office/drawing/2014/main" id="{FA59B6F6-586D-5091-EE86-40F01C9A3251}"/>
              </a:ext>
            </a:extLst>
          </p:cNvPr>
          <p:cNvSpPr/>
          <p:nvPr/>
        </p:nvSpPr>
        <p:spPr>
          <a:xfrm>
            <a:off x="3099510" y="772886"/>
            <a:ext cx="7881259" cy="5312228"/>
          </a:xfrm>
          <a:prstGeom prst="rect">
            <a:avLst/>
          </a:prstGeom>
          <a:solidFill>
            <a:srgbClr val="FFFFFF"/>
          </a:solidFill>
          <a:ln w="12700" cap="flat" cmpd="sng" algn="ctr">
            <a:noFill/>
            <a:prstDash val="solid"/>
            <a:miter lim="800000"/>
          </a:ln>
          <a:effectLst>
            <a:outerShdw blurRad="152400" dist="381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占位符 11">
            <a:extLst>
              <a:ext uri="{FF2B5EF4-FFF2-40B4-BE49-F238E27FC236}">
                <a16:creationId xmlns:a16="http://schemas.microsoft.com/office/drawing/2014/main" id="{F5EFA6A0-25EA-4D94-3B96-84B0F48EF67E}"/>
              </a:ext>
            </a:extLst>
          </p:cNvPr>
          <p:cNvSpPr txBox="1">
            <a:spLocks/>
          </p:cNvSpPr>
          <p:nvPr/>
        </p:nvSpPr>
        <p:spPr>
          <a:xfrm>
            <a:off x="4010891" y="1015656"/>
            <a:ext cx="5134055" cy="769441"/>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4400" b="1" i="0" u="none" strike="noStrike" kern="1200" cap="none" spc="0" normalizeH="0" baseline="0" noProof="0">
                <a:ln>
                  <a:noFill/>
                </a:ln>
                <a:solidFill>
                  <a:srgbClr val="005197"/>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p>
        </p:txBody>
      </p:sp>
      <p:sp>
        <p:nvSpPr>
          <p:cNvPr id="15" name="椭圆 14">
            <a:extLst>
              <a:ext uri="{FF2B5EF4-FFF2-40B4-BE49-F238E27FC236}">
                <a16:creationId xmlns:a16="http://schemas.microsoft.com/office/drawing/2014/main" id="{D1AA090F-7E91-7578-10AC-6B1C5807745A}"/>
              </a:ext>
            </a:extLst>
          </p:cNvPr>
          <p:cNvSpPr/>
          <p:nvPr/>
        </p:nvSpPr>
        <p:spPr>
          <a:xfrm>
            <a:off x="5457074" y="2389873"/>
            <a:ext cx="464756" cy="464756"/>
          </a:xfrm>
          <a:prstGeom prst="ellipse">
            <a:avLst/>
          </a:prstGeom>
          <a:solidFill>
            <a:srgbClr val="0051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kumimoji="0" lang="zh-CN" altLang="en-US"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文本占位符 12">
            <a:extLst>
              <a:ext uri="{FF2B5EF4-FFF2-40B4-BE49-F238E27FC236}">
                <a16:creationId xmlns:a16="http://schemas.microsoft.com/office/drawing/2014/main" id="{8A80A1F1-34E8-3644-C0FC-B8736C79AFAC}"/>
              </a:ext>
            </a:extLst>
          </p:cNvPr>
          <p:cNvSpPr txBox="1">
            <a:spLocks/>
          </p:cNvSpPr>
          <p:nvPr/>
        </p:nvSpPr>
        <p:spPr>
          <a:xfrm>
            <a:off x="6173745" y="2360641"/>
            <a:ext cx="4511976" cy="523220"/>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b="1">
                <a:solidFill>
                  <a:srgbClr val="00519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Raw</a:t>
            </a:r>
            <a:r>
              <a:rPr lang="zh-CN" altLang="en-US" b="1">
                <a:solidFill>
                  <a:srgbClr val="00519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和成像流程</a:t>
            </a:r>
            <a:endParaRPr kumimoji="0" lang="zh-CN" altLang="en-US" sz="2800" b="1" i="0" u="none" strike="noStrike" kern="1200" cap="none" spc="0" normalizeH="0" baseline="0" noProof="0">
              <a:ln>
                <a:noFill/>
              </a:ln>
              <a:solidFill>
                <a:srgbClr val="00519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5" name="组合 24">
            <a:extLst>
              <a:ext uri="{FF2B5EF4-FFF2-40B4-BE49-F238E27FC236}">
                <a16:creationId xmlns:a16="http://schemas.microsoft.com/office/drawing/2014/main" id="{3DD76976-995A-455C-A978-CD7EBADD7EC0}"/>
              </a:ext>
            </a:extLst>
          </p:cNvPr>
          <p:cNvGrpSpPr/>
          <p:nvPr/>
        </p:nvGrpSpPr>
        <p:grpSpPr>
          <a:xfrm>
            <a:off x="5457074" y="3096282"/>
            <a:ext cx="3687872" cy="523220"/>
            <a:chOff x="5457074" y="2217201"/>
            <a:chExt cx="3687872" cy="523220"/>
          </a:xfrm>
        </p:grpSpPr>
        <p:sp>
          <p:nvSpPr>
            <p:cNvPr id="26" name="椭圆 25">
              <a:extLst>
                <a:ext uri="{FF2B5EF4-FFF2-40B4-BE49-F238E27FC236}">
                  <a16:creationId xmlns:a16="http://schemas.microsoft.com/office/drawing/2014/main" id="{96DCE208-D505-BB7A-127C-8B97601CC72A}"/>
                </a:ext>
              </a:extLst>
            </p:cNvPr>
            <p:cNvSpPr/>
            <p:nvPr/>
          </p:nvSpPr>
          <p:spPr>
            <a:xfrm>
              <a:off x="5457074" y="2246433"/>
              <a:ext cx="464756" cy="464756"/>
            </a:xfrm>
            <a:prstGeom prst="ellipse">
              <a:avLst/>
            </a:prstGeom>
            <a:solidFill>
              <a:srgbClr val="0051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zh-CN" altLang="en-US"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文本占位符 12">
              <a:extLst>
                <a:ext uri="{FF2B5EF4-FFF2-40B4-BE49-F238E27FC236}">
                  <a16:creationId xmlns:a16="http://schemas.microsoft.com/office/drawing/2014/main" id="{9ADCA210-244A-C2C4-09A6-581F0EFB81DC}"/>
                </a:ext>
              </a:extLst>
            </p:cNvPr>
            <p:cNvSpPr txBox="1">
              <a:spLocks/>
            </p:cNvSpPr>
            <p:nvPr/>
          </p:nvSpPr>
          <p:spPr>
            <a:xfrm>
              <a:off x="6173745" y="2217201"/>
              <a:ext cx="2971201" cy="523220"/>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800" b="1" i="0" u="none" strike="noStrike" kern="1200" cap="none" spc="0" normalizeH="0" baseline="0" noProof="0">
                  <a:ln>
                    <a:noFill/>
                  </a:ln>
                  <a:solidFill>
                    <a:srgbClr val="00519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现有工作</a:t>
              </a:r>
            </a:p>
          </p:txBody>
        </p:sp>
      </p:grpSp>
      <p:grpSp>
        <p:nvGrpSpPr>
          <p:cNvPr id="28" name="组合 27">
            <a:extLst>
              <a:ext uri="{FF2B5EF4-FFF2-40B4-BE49-F238E27FC236}">
                <a16:creationId xmlns:a16="http://schemas.microsoft.com/office/drawing/2014/main" id="{F6CB8B22-3F2B-4E0C-74E2-02368B1E7182}"/>
              </a:ext>
            </a:extLst>
          </p:cNvPr>
          <p:cNvGrpSpPr/>
          <p:nvPr/>
        </p:nvGrpSpPr>
        <p:grpSpPr>
          <a:xfrm>
            <a:off x="5457074" y="3831923"/>
            <a:ext cx="3687872" cy="523220"/>
            <a:chOff x="5457074" y="2217201"/>
            <a:chExt cx="3687872" cy="523220"/>
          </a:xfrm>
        </p:grpSpPr>
        <p:sp>
          <p:nvSpPr>
            <p:cNvPr id="29" name="椭圆 28">
              <a:extLst>
                <a:ext uri="{FF2B5EF4-FFF2-40B4-BE49-F238E27FC236}">
                  <a16:creationId xmlns:a16="http://schemas.microsoft.com/office/drawing/2014/main" id="{2AA68FC1-528B-4284-73EC-0C4C00817496}"/>
                </a:ext>
              </a:extLst>
            </p:cNvPr>
            <p:cNvSpPr/>
            <p:nvPr/>
          </p:nvSpPr>
          <p:spPr>
            <a:xfrm>
              <a:off x="5457074" y="2246433"/>
              <a:ext cx="464756" cy="464756"/>
            </a:xfrm>
            <a:prstGeom prst="ellipse">
              <a:avLst/>
            </a:prstGeom>
            <a:solidFill>
              <a:srgbClr val="0051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kumimoji="0" lang="zh-CN" altLang="en-US"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文本占位符 12">
              <a:extLst>
                <a:ext uri="{FF2B5EF4-FFF2-40B4-BE49-F238E27FC236}">
                  <a16:creationId xmlns:a16="http://schemas.microsoft.com/office/drawing/2014/main" id="{FB9A0D32-74DE-08ED-17C4-FF0E4164B145}"/>
                </a:ext>
              </a:extLst>
            </p:cNvPr>
            <p:cNvSpPr txBox="1">
              <a:spLocks/>
            </p:cNvSpPr>
            <p:nvPr/>
          </p:nvSpPr>
          <p:spPr>
            <a:xfrm>
              <a:off x="6173745" y="2217201"/>
              <a:ext cx="2971201" cy="523220"/>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a:solidFill>
                    <a:srgbClr val="00519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重点文章</a:t>
              </a:r>
              <a:endParaRPr kumimoji="0" lang="zh-CN" altLang="en-US" sz="2800" b="1" i="0" u="none" strike="noStrike" kern="1200" cap="none" spc="0" normalizeH="0" baseline="0" noProof="0">
                <a:ln>
                  <a:noFill/>
                </a:ln>
                <a:solidFill>
                  <a:srgbClr val="00519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322411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20</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1546654"/>
          </a:xfrm>
        </p:spPr>
        <p:txBody>
          <a:bodyPr/>
          <a:lstStyle/>
          <a:p>
            <a:endParaRPr lang="zh-CN" altLang="en-US"/>
          </a:p>
        </p:txBody>
      </p:sp>
      <p:pic>
        <p:nvPicPr>
          <p:cNvPr id="9" name="图片 8">
            <a:extLst>
              <a:ext uri="{FF2B5EF4-FFF2-40B4-BE49-F238E27FC236}">
                <a16:creationId xmlns:a16="http://schemas.microsoft.com/office/drawing/2014/main" id="{A75B8344-61B8-D7FC-DE5F-2C2986F396F4}"/>
              </a:ext>
            </a:extLst>
          </p:cNvPr>
          <p:cNvPicPr>
            <a:picLocks noChangeAspect="1"/>
          </p:cNvPicPr>
          <p:nvPr/>
        </p:nvPicPr>
        <p:blipFill>
          <a:blip r:embed="rId4"/>
          <a:stretch>
            <a:fillRect/>
          </a:stretch>
        </p:blipFill>
        <p:spPr>
          <a:xfrm>
            <a:off x="279874" y="1105122"/>
            <a:ext cx="11632251" cy="5065094"/>
          </a:xfrm>
          <a:prstGeom prst="rect">
            <a:avLst/>
          </a:prstGeom>
        </p:spPr>
      </p:pic>
    </p:spTree>
    <p:custDataLst>
      <p:tags r:id="rId1"/>
    </p:custDataLst>
    <p:extLst>
      <p:ext uri="{BB962C8B-B14F-4D97-AF65-F5344CB8AC3E}">
        <p14:creationId xmlns:p14="http://schemas.microsoft.com/office/powerpoint/2010/main" val="129884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21</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1546654"/>
          </a:xfrm>
        </p:spPr>
        <p:txBody>
          <a:bodyPr/>
          <a:lstStyle/>
          <a:p>
            <a:r>
              <a:rPr lang="zh-CN" altLang="en-US"/>
              <a:t>本文提出：只需要用很简单的操作就能替代复杂的可学习的</a:t>
            </a:r>
            <a:r>
              <a:rPr lang="en-US" altLang="zh-CN"/>
              <a:t>ISP</a:t>
            </a:r>
            <a:r>
              <a:rPr lang="zh-CN" altLang="en-US"/>
              <a:t>过程</a:t>
            </a:r>
            <a:endParaRPr lang="en-US" altLang="zh-CN"/>
          </a:p>
          <a:p>
            <a:r>
              <a:rPr lang="zh-CN" altLang="en-US"/>
              <a:t>提出了三种变换操作：① 可学习的</a:t>
            </a:r>
            <a:r>
              <a:rPr lang="en-US" altLang="zh-CN"/>
              <a:t>gamma</a:t>
            </a:r>
            <a:r>
              <a:rPr lang="zh-CN" altLang="en-US"/>
              <a:t>矫正</a:t>
            </a:r>
          </a:p>
        </p:txBody>
      </p:sp>
      <p:sp>
        <p:nvSpPr>
          <p:cNvPr id="16" name="矩形 15">
            <a:extLst>
              <a:ext uri="{FF2B5EF4-FFF2-40B4-BE49-F238E27FC236}">
                <a16:creationId xmlns:a16="http://schemas.microsoft.com/office/drawing/2014/main" id="{583B5437-622B-4242-5EA7-66E2BA4D0C1C}"/>
              </a:ext>
            </a:extLst>
          </p:cNvPr>
          <p:cNvSpPr/>
          <p:nvPr/>
        </p:nvSpPr>
        <p:spPr>
          <a:xfrm>
            <a:off x="11353800" y="3146612"/>
            <a:ext cx="411162" cy="506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9A8AA252-281F-4ACB-CD0C-BA5D1FD913F6}"/>
              </a:ext>
            </a:extLst>
          </p:cNvPr>
          <p:cNvPicPr>
            <a:picLocks noChangeAspect="1"/>
          </p:cNvPicPr>
          <p:nvPr/>
        </p:nvPicPr>
        <p:blipFill>
          <a:blip r:embed="rId4"/>
          <a:stretch>
            <a:fillRect/>
          </a:stretch>
        </p:blipFill>
        <p:spPr>
          <a:xfrm>
            <a:off x="3980864" y="2503360"/>
            <a:ext cx="3170095" cy="972421"/>
          </a:xfrm>
          <a:prstGeom prst="rect">
            <a:avLst/>
          </a:prstGeom>
        </p:spPr>
      </p:pic>
      <p:pic>
        <p:nvPicPr>
          <p:cNvPr id="18" name="图片 17">
            <a:extLst>
              <a:ext uri="{FF2B5EF4-FFF2-40B4-BE49-F238E27FC236}">
                <a16:creationId xmlns:a16="http://schemas.microsoft.com/office/drawing/2014/main" id="{955DD33F-C3B1-D124-BC96-5228DB66B9AA}"/>
              </a:ext>
            </a:extLst>
          </p:cNvPr>
          <p:cNvPicPr>
            <a:picLocks noChangeAspect="1"/>
          </p:cNvPicPr>
          <p:nvPr/>
        </p:nvPicPr>
        <p:blipFill rotWithShape="1">
          <a:blip r:embed="rId5"/>
          <a:srcRect t="18462"/>
          <a:stretch/>
        </p:blipFill>
        <p:spPr>
          <a:xfrm>
            <a:off x="2311720" y="4050014"/>
            <a:ext cx="6508382" cy="2457819"/>
          </a:xfrm>
          <a:prstGeom prst="rect">
            <a:avLst/>
          </a:prstGeom>
        </p:spPr>
      </p:pic>
    </p:spTree>
    <p:custDataLst>
      <p:tags r:id="rId1"/>
    </p:custDataLst>
    <p:extLst>
      <p:ext uri="{BB962C8B-B14F-4D97-AF65-F5344CB8AC3E}">
        <p14:creationId xmlns:p14="http://schemas.microsoft.com/office/powerpoint/2010/main" val="1091952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22</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1546654"/>
          </a:xfrm>
        </p:spPr>
        <p:txBody>
          <a:bodyPr/>
          <a:lstStyle/>
          <a:p>
            <a:r>
              <a:rPr lang="zh-CN" altLang="en-US"/>
              <a:t>本文提出：只需要用很简单的操作就能替代复杂的可学习的</a:t>
            </a:r>
            <a:r>
              <a:rPr lang="en-US" altLang="zh-CN"/>
              <a:t>ISP</a:t>
            </a:r>
            <a:r>
              <a:rPr lang="zh-CN" altLang="en-US"/>
              <a:t>过程</a:t>
            </a:r>
            <a:endParaRPr lang="en-US" altLang="zh-CN"/>
          </a:p>
          <a:p>
            <a:r>
              <a:rPr lang="zh-CN" altLang="en-US"/>
              <a:t>提出了三种变换操作：② 可学习的误差函数</a:t>
            </a:r>
          </a:p>
        </p:txBody>
      </p:sp>
      <p:sp>
        <p:nvSpPr>
          <p:cNvPr id="16" name="矩形 15">
            <a:extLst>
              <a:ext uri="{FF2B5EF4-FFF2-40B4-BE49-F238E27FC236}">
                <a16:creationId xmlns:a16="http://schemas.microsoft.com/office/drawing/2014/main" id="{583B5437-622B-4242-5EA7-66E2BA4D0C1C}"/>
              </a:ext>
            </a:extLst>
          </p:cNvPr>
          <p:cNvSpPr/>
          <p:nvPr/>
        </p:nvSpPr>
        <p:spPr>
          <a:xfrm>
            <a:off x="11353800" y="3146612"/>
            <a:ext cx="411162" cy="506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5F79D925-F2B2-4300-EF8C-D693DBA51B89}"/>
              </a:ext>
            </a:extLst>
          </p:cNvPr>
          <p:cNvPicPr>
            <a:picLocks noChangeAspect="1"/>
          </p:cNvPicPr>
          <p:nvPr/>
        </p:nvPicPr>
        <p:blipFill>
          <a:blip r:embed="rId4"/>
          <a:stretch>
            <a:fillRect/>
          </a:stretch>
        </p:blipFill>
        <p:spPr>
          <a:xfrm>
            <a:off x="3725913" y="2549463"/>
            <a:ext cx="3616609" cy="1070840"/>
          </a:xfrm>
          <a:prstGeom prst="rect">
            <a:avLst/>
          </a:prstGeom>
        </p:spPr>
      </p:pic>
      <p:pic>
        <p:nvPicPr>
          <p:cNvPr id="8" name="图片 7">
            <a:extLst>
              <a:ext uri="{FF2B5EF4-FFF2-40B4-BE49-F238E27FC236}">
                <a16:creationId xmlns:a16="http://schemas.microsoft.com/office/drawing/2014/main" id="{D7D95E40-C300-190D-08FF-E1E0795AEF67}"/>
              </a:ext>
            </a:extLst>
          </p:cNvPr>
          <p:cNvPicPr>
            <a:picLocks noChangeAspect="1"/>
          </p:cNvPicPr>
          <p:nvPr/>
        </p:nvPicPr>
        <p:blipFill>
          <a:blip r:embed="rId5"/>
          <a:stretch>
            <a:fillRect/>
          </a:stretch>
        </p:blipFill>
        <p:spPr>
          <a:xfrm>
            <a:off x="764303" y="3620303"/>
            <a:ext cx="10651016" cy="1546654"/>
          </a:xfrm>
          <a:prstGeom prst="rect">
            <a:avLst/>
          </a:prstGeom>
        </p:spPr>
      </p:pic>
      <p:pic>
        <p:nvPicPr>
          <p:cNvPr id="9" name="图片 8">
            <a:extLst>
              <a:ext uri="{FF2B5EF4-FFF2-40B4-BE49-F238E27FC236}">
                <a16:creationId xmlns:a16="http://schemas.microsoft.com/office/drawing/2014/main" id="{0D235279-A892-C1AC-D3E8-85EAA732B39C}"/>
              </a:ext>
            </a:extLst>
          </p:cNvPr>
          <p:cNvPicPr>
            <a:picLocks noChangeAspect="1"/>
          </p:cNvPicPr>
          <p:nvPr/>
        </p:nvPicPr>
        <p:blipFill>
          <a:blip r:embed="rId6"/>
          <a:stretch>
            <a:fillRect/>
          </a:stretch>
        </p:blipFill>
        <p:spPr>
          <a:xfrm>
            <a:off x="6033293" y="3753370"/>
            <a:ext cx="3748659" cy="2995854"/>
          </a:xfrm>
          <a:prstGeom prst="rect">
            <a:avLst/>
          </a:prstGeom>
        </p:spPr>
      </p:pic>
    </p:spTree>
    <p:custDataLst>
      <p:tags r:id="rId1"/>
    </p:custDataLst>
    <p:extLst>
      <p:ext uri="{BB962C8B-B14F-4D97-AF65-F5344CB8AC3E}">
        <p14:creationId xmlns:p14="http://schemas.microsoft.com/office/powerpoint/2010/main" val="133221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EE1F8-60E1-864C-B2B0-5042BE069971}"/>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38ADEBF8-DC2A-F3E7-B9FB-039E3F1161D7}"/>
              </a:ext>
            </a:extLst>
          </p:cNvPr>
          <p:cNvSpPr>
            <a:spLocks noGrp="1"/>
          </p:cNvSpPr>
          <p:nvPr>
            <p:ph type="sldNum" sz="quarter" idx="4"/>
          </p:nvPr>
        </p:nvSpPr>
        <p:spPr/>
        <p:txBody>
          <a:bodyPr/>
          <a:lstStyle/>
          <a:p>
            <a:fld id="{CFC31122-64EF-4B3F-84B1-D9FA33D00998}" type="slidenum">
              <a:rPr lang="zh-CN" altLang="en-US" smtClean="0"/>
              <a:t>23</a:t>
            </a:fld>
            <a:endParaRPr lang="zh-CN" altLang="en-US"/>
          </a:p>
        </p:txBody>
      </p:sp>
      <p:sp>
        <p:nvSpPr>
          <p:cNvPr id="4" name="文本占位符 3">
            <a:extLst>
              <a:ext uri="{FF2B5EF4-FFF2-40B4-BE49-F238E27FC236}">
                <a16:creationId xmlns:a16="http://schemas.microsoft.com/office/drawing/2014/main" id="{1396F0F9-76E8-19CD-D9A5-03735606E6E1}"/>
              </a:ext>
            </a:extLst>
          </p:cNvPr>
          <p:cNvSpPr>
            <a:spLocks noGrp="1"/>
          </p:cNvSpPr>
          <p:nvPr>
            <p:ph type="body" sz="quarter" idx="10"/>
          </p:nvPr>
        </p:nvSpPr>
        <p:spPr>
          <a:xfrm>
            <a:off x="427038" y="1285875"/>
            <a:ext cx="11212512" cy="1546654"/>
          </a:xfrm>
        </p:spPr>
        <p:txBody>
          <a:bodyPr/>
          <a:lstStyle/>
          <a:p>
            <a:r>
              <a:rPr lang="zh-CN" altLang="en-US"/>
              <a:t>本文提出：只需要用很简单的操作就能替代复杂的可学习的</a:t>
            </a:r>
            <a:r>
              <a:rPr lang="en-US" altLang="zh-CN"/>
              <a:t>ISP</a:t>
            </a:r>
            <a:r>
              <a:rPr lang="zh-CN" altLang="en-US"/>
              <a:t>过程</a:t>
            </a:r>
            <a:endParaRPr lang="en-US" altLang="zh-CN"/>
          </a:p>
          <a:p>
            <a:r>
              <a:rPr lang="zh-CN" altLang="en-US"/>
              <a:t>提出了三种变换操作：③ 可学习的</a:t>
            </a:r>
            <a:r>
              <a:rPr lang="en-US" altLang="zh-CN"/>
              <a:t>Yeo-Johnson</a:t>
            </a:r>
            <a:r>
              <a:rPr lang="zh-CN" altLang="en-US"/>
              <a:t>变换</a:t>
            </a:r>
            <a:endParaRPr lang="en-US" altLang="zh-CN"/>
          </a:p>
          <a:p>
            <a:endParaRPr lang="en-US" altLang="zh-CN"/>
          </a:p>
          <a:p>
            <a:endParaRPr lang="en-US" altLang="zh-CN"/>
          </a:p>
          <a:p>
            <a:endParaRPr lang="en-US" altLang="zh-CN"/>
          </a:p>
          <a:p>
            <a:endParaRPr lang="en-US" altLang="zh-CN"/>
          </a:p>
          <a:p>
            <a:pPr lvl="1"/>
            <a:r>
              <a:rPr lang="zh-CN" altLang="en-US"/>
              <a:t>是一种数据标准化的处理方法</a:t>
            </a:r>
            <a:endParaRPr lang="en-US" altLang="zh-CN"/>
          </a:p>
          <a:p>
            <a:pPr lvl="1"/>
            <a:r>
              <a:rPr lang="zh-CN" altLang="en-US"/>
              <a:t>减小随机变量的异方差性（</a:t>
            </a:r>
            <a:r>
              <a:rPr lang="en-US" altLang="zh-CN"/>
              <a:t>heteroscedasticity</a:t>
            </a:r>
            <a:r>
              <a:rPr lang="zh-CN" altLang="en-US"/>
              <a:t>）并放大其正态性（</a:t>
            </a:r>
            <a:r>
              <a:rPr lang="en-US" altLang="zh-CN"/>
              <a:t>normality</a:t>
            </a:r>
            <a:r>
              <a:rPr lang="zh-CN" altLang="en-US"/>
              <a:t>），使其概率密度函数的形态向正态分布靠近</a:t>
            </a:r>
          </a:p>
        </p:txBody>
      </p:sp>
      <p:sp>
        <p:nvSpPr>
          <p:cNvPr id="16" name="矩形 15">
            <a:extLst>
              <a:ext uri="{FF2B5EF4-FFF2-40B4-BE49-F238E27FC236}">
                <a16:creationId xmlns:a16="http://schemas.microsoft.com/office/drawing/2014/main" id="{583B5437-622B-4242-5EA7-66E2BA4D0C1C}"/>
              </a:ext>
            </a:extLst>
          </p:cNvPr>
          <p:cNvSpPr/>
          <p:nvPr/>
        </p:nvSpPr>
        <p:spPr>
          <a:xfrm>
            <a:off x="11353800" y="3146612"/>
            <a:ext cx="411162" cy="506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68C4E652-DDC4-3054-E506-2EB256E434BF}"/>
              </a:ext>
            </a:extLst>
          </p:cNvPr>
          <p:cNvPicPr>
            <a:picLocks noChangeAspect="1"/>
          </p:cNvPicPr>
          <p:nvPr/>
        </p:nvPicPr>
        <p:blipFill>
          <a:blip r:embed="rId4"/>
          <a:stretch>
            <a:fillRect/>
          </a:stretch>
        </p:blipFill>
        <p:spPr>
          <a:xfrm>
            <a:off x="3788909" y="2445281"/>
            <a:ext cx="3141141" cy="1052706"/>
          </a:xfrm>
          <a:prstGeom prst="rect">
            <a:avLst/>
          </a:prstGeom>
        </p:spPr>
      </p:pic>
    </p:spTree>
    <p:custDataLst>
      <p:tags r:id="rId1"/>
    </p:custDataLst>
    <p:extLst>
      <p:ext uri="{BB962C8B-B14F-4D97-AF65-F5344CB8AC3E}">
        <p14:creationId xmlns:p14="http://schemas.microsoft.com/office/powerpoint/2010/main" val="44145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28915E-659D-9B24-F3F6-82ED2FEA2050}"/>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4715A98B-452C-608B-A1C3-D515A4F6A9F3}"/>
              </a:ext>
            </a:extLst>
          </p:cNvPr>
          <p:cNvSpPr>
            <a:spLocks noGrp="1"/>
          </p:cNvSpPr>
          <p:nvPr>
            <p:ph type="sldNum" sz="quarter" idx="4"/>
          </p:nvPr>
        </p:nvSpPr>
        <p:spPr/>
        <p:txBody>
          <a:bodyPr/>
          <a:lstStyle/>
          <a:p>
            <a:fld id="{CFC31122-64EF-4B3F-84B1-D9FA33D00998}" type="slidenum">
              <a:rPr lang="zh-CN" altLang="en-US" smtClean="0"/>
              <a:t>24</a:t>
            </a:fld>
            <a:endParaRPr lang="zh-CN" altLang="en-US"/>
          </a:p>
        </p:txBody>
      </p:sp>
      <p:sp>
        <p:nvSpPr>
          <p:cNvPr id="6" name="文本占位符 5">
            <a:extLst>
              <a:ext uri="{FF2B5EF4-FFF2-40B4-BE49-F238E27FC236}">
                <a16:creationId xmlns:a16="http://schemas.microsoft.com/office/drawing/2014/main" id="{B281CE6D-D70B-6BB3-2F83-E31ADDB39082}"/>
              </a:ext>
            </a:extLst>
          </p:cNvPr>
          <p:cNvSpPr>
            <a:spLocks noGrp="1"/>
          </p:cNvSpPr>
          <p:nvPr>
            <p:ph type="body" sz="quarter" idx="10"/>
          </p:nvPr>
        </p:nvSpPr>
        <p:spPr/>
        <p:txBody>
          <a:bodyPr/>
          <a:lstStyle/>
          <a:p>
            <a:endParaRPr lang="zh-CN" altLang="en-US"/>
          </a:p>
        </p:txBody>
      </p:sp>
      <p:pic>
        <p:nvPicPr>
          <p:cNvPr id="8" name="图片 7">
            <a:extLst>
              <a:ext uri="{FF2B5EF4-FFF2-40B4-BE49-F238E27FC236}">
                <a16:creationId xmlns:a16="http://schemas.microsoft.com/office/drawing/2014/main" id="{9026BDD2-DEE0-0854-B469-B6114D05701C}"/>
              </a:ext>
            </a:extLst>
          </p:cNvPr>
          <p:cNvPicPr>
            <a:picLocks noChangeAspect="1"/>
          </p:cNvPicPr>
          <p:nvPr/>
        </p:nvPicPr>
        <p:blipFill>
          <a:blip r:embed="rId3"/>
          <a:stretch>
            <a:fillRect/>
          </a:stretch>
        </p:blipFill>
        <p:spPr>
          <a:xfrm>
            <a:off x="427038" y="1764871"/>
            <a:ext cx="11362285" cy="2759813"/>
          </a:xfrm>
          <a:prstGeom prst="rect">
            <a:avLst/>
          </a:prstGeom>
        </p:spPr>
      </p:pic>
      <p:sp>
        <p:nvSpPr>
          <p:cNvPr id="9" name="文本框 8">
            <a:extLst>
              <a:ext uri="{FF2B5EF4-FFF2-40B4-BE49-F238E27FC236}">
                <a16:creationId xmlns:a16="http://schemas.microsoft.com/office/drawing/2014/main" id="{D6B37132-E9EF-CFF6-5FFB-3EFAADCF1329}"/>
              </a:ext>
            </a:extLst>
          </p:cNvPr>
          <p:cNvSpPr txBox="1"/>
          <p:nvPr/>
        </p:nvSpPr>
        <p:spPr>
          <a:xfrm>
            <a:off x="5565912" y="4978851"/>
            <a:ext cx="1540631" cy="461665"/>
          </a:xfrm>
          <a:prstGeom prst="rect">
            <a:avLst/>
          </a:prstGeom>
          <a:noFill/>
        </p:spPr>
        <p:txBody>
          <a:bodyPr wrap="square" rtlCol="0">
            <a:spAutoFit/>
          </a:bodyPr>
          <a:lstStyle/>
          <a:p>
            <a:r>
              <a:rPr lang="en-US" altLang="zh-CN" sz="2400" b="1"/>
              <a:t>CVPR 23</a:t>
            </a:r>
            <a:endParaRPr lang="zh-CN" altLang="en-US" sz="2400" b="1"/>
          </a:p>
        </p:txBody>
      </p:sp>
    </p:spTree>
    <p:extLst>
      <p:ext uri="{BB962C8B-B14F-4D97-AF65-F5344CB8AC3E}">
        <p14:creationId xmlns:p14="http://schemas.microsoft.com/office/powerpoint/2010/main" val="18026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02569-E0CA-D0DD-4A15-8C501F71B9E4}"/>
              </a:ext>
            </a:extLst>
          </p:cNvPr>
          <p:cNvSpPr>
            <a:spLocks noGrp="1"/>
          </p:cNvSpPr>
          <p:nvPr>
            <p:ph type="title"/>
          </p:nvPr>
        </p:nvSpPr>
        <p:spPr/>
        <p:txBody>
          <a:bodyPr/>
          <a:lstStyle/>
          <a:p>
            <a:r>
              <a:rPr lang="zh-CN" altLang="en-US"/>
              <a:t>重点文章</a:t>
            </a:r>
          </a:p>
        </p:txBody>
      </p:sp>
      <p:sp>
        <p:nvSpPr>
          <p:cNvPr id="3" name="灯片编号占位符 2">
            <a:extLst>
              <a:ext uri="{FF2B5EF4-FFF2-40B4-BE49-F238E27FC236}">
                <a16:creationId xmlns:a16="http://schemas.microsoft.com/office/drawing/2014/main" id="{6CEF65E1-0B99-6D5A-41BF-C45A58A666A5}"/>
              </a:ext>
            </a:extLst>
          </p:cNvPr>
          <p:cNvSpPr>
            <a:spLocks noGrp="1"/>
          </p:cNvSpPr>
          <p:nvPr>
            <p:ph type="sldNum" sz="quarter" idx="4"/>
          </p:nvPr>
        </p:nvSpPr>
        <p:spPr/>
        <p:txBody>
          <a:bodyPr/>
          <a:lstStyle/>
          <a:p>
            <a:fld id="{CFC31122-64EF-4B3F-84B1-D9FA33D00998}" type="slidenum">
              <a:rPr lang="zh-CN" altLang="en-US" smtClean="0"/>
              <a:t>25</a:t>
            </a:fld>
            <a:endParaRPr lang="zh-CN" altLang="en-US"/>
          </a:p>
        </p:txBody>
      </p:sp>
      <p:sp>
        <p:nvSpPr>
          <p:cNvPr id="4" name="文本占位符 3">
            <a:extLst>
              <a:ext uri="{FF2B5EF4-FFF2-40B4-BE49-F238E27FC236}">
                <a16:creationId xmlns:a16="http://schemas.microsoft.com/office/drawing/2014/main" id="{7678C1BD-A292-5775-3C4D-DEAFE20D2FB5}"/>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B86EEDB9-143E-F6DD-AECD-57B217EFDF91}"/>
              </a:ext>
            </a:extLst>
          </p:cNvPr>
          <p:cNvPicPr>
            <a:picLocks noChangeAspect="1"/>
          </p:cNvPicPr>
          <p:nvPr/>
        </p:nvPicPr>
        <p:blipFill>
          <a:blip r:embed="rId2"/>
          <a:stretch>
            <a:fillRect/>
          </a:stretch>
        </p:blipFill>
        <p:spPr>
          <a:xfrm>
            <a:off x="440928" y="1285875"/>
            <a:ext cx="10382784" cy="2438525"/>
          </a:xfrm>
          <a:prstGeom prst="rect">
            <a:avLst/>
          </a:prstGeom>
        </p:spPr>
      </p:pic>
      <p:pic>
        <p:nvPicPr>
          <p:cNvPr id="8" name="图片 7">
            <a:extLst>
              <a:ext uri="{FF2B5EF4-FFF2-40B4-BE49-F238E27FC236}">
                <a16:creationId xmlns:a16="http://schemas.microsoft.com/office/drawing/2014/main" id="{3E386641-1FD8-C081-FC1F-C9000E44AE77}"/>
              </a:ext>
            </a:extLst>
          </p:cNvPr>
          <p:cNvPicPr>
            <a:picLocks noChangeAspect="1"/>
          </p:cNvPicPr>
          <p:nvPr/>
        </p:nvPicPr>
        <p:blipFill>
          <a:blip r:embed="rId3"/>
          <a:stretch>
            <a:fillRect/>
          </a:stretch>
        </p:blipFill>
        <p:spPr>
          <a:xfrm>
            <a:off x="1106234" y="4077244"/>
            <a:ext cx="2756042" cy="381020"/>
          </a:xfrm>
          <a:prstGeom prst="rect">
            <a:avLst/>
          </a:prstGeom>
        </p:spPr>
      </p:pic>
      <p:pic>
        <p:nvPicPr>
          <p:cNvPr id="12" name="图片 11">
            <a:extLst>
              <a:ext uri="{FF2B5EF4-FFF2-40B4-BE49-F238E27FC236}">
                <a16:creationId xmlns:a16="http://schemas.microsoft.com/office/drawing/2014/main" id="{164BA636-23A6-0095-D069-560770E89AFB}"/>
              </a:ext>
            </a:extLst>
          </p:cNvPr>
          <p:cNvPicPr>
            <a:picLocks noChangeAspect="1"/>
          </p:cNvPicPr>
          <p:nvPr/>
        </p:nvPicPr>
        <p:blipFill rotWithShape="1">
          <a:blip r:embed="rId4"/>
          <a:srcRect b="4337"/>
          <a:stretch/>
        </p:blipFill>
        <p:spPr>
          <a:xfrm>
            <a:off x="1106234" y="4713421"/>
            <a:ext cx="4989766" cy="1642929"/>
          </a:xfrm>
          <a:prstGeom prst="rect">
            <a:avLst/>
          </a:prstGeom>
        </p:spPr>
      </p:pic>
    </p:spTree>
    <p:extLst>
      <p:ext uri="{BB962C8B-B14F-4D97-AF65-F5344CB8AC3E}">
        <p14:creationId xmlns:p14="http://schemas.microsoft.com/office/powerpoint/2010/main" val="410530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a:extLst>
              <a:ext uri="{FF2B5EF4-FFF2-40B4-BE49-F238E27FC236}">
                <a16:creationId xmlns:a16="http://schemas.microsoft.com/office/drawing/2014/main" id="{B4F51687-8F55-C888-658D-12BA18C54FD7}"/>
              </a:ext>
            </a:extLst>
          </p:cNvPr>
          <p:cNvSpPr txBox="1">
            <a:spLocks/>
          </p:cNvSpPr>
          <p:nvPr/>
        </p:nvSpPr>
        <p:spPr>
          <a:xfrm>
            <a:off x="2686757" y="2648347"/>
            <a:ext cx="6818486" cy="780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b="1">
                <a:solidFill>
                  <a:srgbClr val="30466F"/>
                </a:solidFill>
                <a:latin typeface="微软雅黑" panose="020B0503020204020204" pitchFamily="34" charset="-122"/>
                <a:ea typeface="微软雅黑" panose="020B0503020204020204" pitchFamily="34" charset="-122"/>
              </a:rPr>
              <a:t>谢 谢</a:t>
            </a:r>
            <a:endParaRPr lang="en-US" altLang="zh-CN" sz="4800" b="1">
              <a:solidFill>
                <a:srgbClr val="30466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536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4AD720D-3A05-0CEF-8FFE-F6AF22EE36FC}"/>
              </a:ext>
            </a:extLst>
          </p:cNvPr>
          <p:cNvSpPr>
            <a:spLocks noGrp="1"/>
          </p:cNvSpPr>
          <p:nvPr>
            <p:ph type="body" sz="quarter" idx="10"/>
          </p:nvPr>
        </p:nvSpPr>
        <p:spPr>
          <a:xfrm>
            <a:off x="6214854" y="2657872"/>
            <a:ext cx="5746774" cy="78065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b="1">
                <a:solidFill>
                  <a:srgbClr val="00519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Raw </a:t>
            </a:r>
            <a:r>
              <a:rPr lang="zh-CN" altLang="en-US" b="1">
                <a:solidFill>
                  <a:srgbClr val="00519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及成像流程</a:t>
            </a:r>
            <a:endParaRPr kumimoji="0" lang="zh-CN" altLang="en-US" sz="7200" b="1" i="0" u="none" strike="noStrike" kern="1200" cap="none" spc="0" normalizeH="0" baseline="0" noProof="0">
              <a:ln>
                <a:noFill/>
              </a:ln>
              <a:solidFill>
                <a:srgbClr val="00519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文本占位符 2">
            <a:extLst>
              <a:ext uri="{FF2B5EF4-FFF2-40B4-BE49-F238E27FC236}">
                <a16:creationId xmlns:a16="http://schemas.microsoft.com/office/drawing/2014/main" id="{96760156-5FE6-9983-5054-9460E35A1906}"/>
              </a:ext>
            </a:extLst>
          </p:cNvPr>
          <p:cNvSpPr>
            <a:spLocks noGrp="1"/>
          </p:cNvSpPr>
          <p:nvPr>
            <p:ph type="body" sz="quarter" idx="11"/>
          </p:nvPr>
        </p:nvSpPr>
        <p:spPr/>
        <p:txBody>
          <a:bodyPr>
            <a:normAutofit fontScale="92500" lnSpcReduction="20000"/>
          </a:bodyPr>
          <a:lstStyle/>
          <a:p>
            <a:r>
              <a:rPr lang="en-US" altLang="zh-CN"/>
              <a:t>1</a:t>
            </a:r>
            <a:endParaRPr lang="zh-CN" altLang="en-US"/>
          </a:p>
        </p:txBody>
      </p:sp>
    </p:spTree>
    <p:extLst>
      <p:ext uri="{BB962C8B-B14F-4D97-AF65-F5344CB8AC3E}">
        <p14:creationId xmlns:p14="http://schemas.microsoft.com/office/powerpoint/2010/main" val="276598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3EE12D-2940-58A3-62C0-92BFA073E987}"/>
              </a:ext>
            </a:extLst>
          </p:cNvPr>
          <p:cNvSpPr>
            <a:spLocks noGrp="1"/>
          </p:cNvSpPr>
          <p:nvPr>
            <p:ph type="title"/>
          </p:nvPr>
        </p:nvSpPr>
        <p:spPr/>
        <p:txBody>
          <a:bodyPr/>
          <a:lstStyle/>
          <a:p>
            <a:r>
              <a:rPr lang="en-US" altLang="zh-CN"/>
              <a:t>Raw</a:t>
            </a:r>
            <a:r>
              <a:rPr lang="zh-CN" altLang="en-US"/>
              <a:t>数据</a:t>
            </a:r>
          </a:p>
        </p:txBody>
      </p:sp>
      <p:sp>
        <p:nvSpPr>
          <p:cNvPr id="3" name="灯片编号占位符 2">
            <a:extLst>
              <a:ext uri="{FF2B5EF4-FFF2-40B4-BE49-F238E27FC236}">
                <a16:creationId xmlns:a16="http://schemas.microsoft.com/office/drawing/2014/main" id="{78DD83BC-E426-FEC7-1DED-F6788033F9A3}"/>
              </a:ext>
            </a:extLst>
          </p:cNvPr>
          <p:cNvSpPr>
            <a:spLocks noGrp="1"/>
          </p:cNvSpPr>
          <p:nvPr>
            <p:ph type="sldNum" sz="quarter" idx="4"/>
          </p:nvPr>
        </p:nvSpPr>
        <p:spPr/>
        <p:txBody>
          <a:bodyPr/>
          <a:lstStyle/>
          <a:p>
            <a:fld id="{CFC31122-64EF-4B3F-84B1-D9FA33D00998}" type="slidenum">
              <a:rPr lang="zh-CN" altLang="en-US" smtClean="0"/>
              <a:t>4</a:t>
            </a:fld>
            <a:endParaRPr lang="zh-CN" altLang="en-US"/>
          </a:p>
        </p:txBody>
      </p:sp>
      <p:sp>
        <p:nvSpPr>
          <p:cNvPr id="4" name="文本占位符 3">
            <a:extLst>
              <a:ext uri="{FF2B5EF4-FFF2-40B4-BE49-F238E27FC236}">
                <a16:creationId xmlns:a16="http://schemas.microsoft.com/office/drawing/2014/main" id="{7C857AB3-105E-CC85-4670-9BF57F509467}"/>
              </a:ext>
            </a:extLst>
          </p:cNvPr>
          <p:cNvSpPr>
            <a:spLocks noGrp="1"/>
          </p:cNvSpPr>
          <p:nvPr>
            <p:ph type="body" sz="quarter" idx="10"/>
          </p:nvPr>
        </p:nvSpPr>
        <p:spPr>
          <a:xfrm>
            <a:off x="308112" y="1257485"/>
            <a:ext cx="11212512" cy="4343029"/>
          </a:xfrm>
        </p:spPr>
        <p:txBody>
          <a:bodyPr/>
          <a:lstStyle/>
          <a:p>
            <a:pPr>
              <a:lnSpc>
                <a:spcPct val="150000"/>
              </a:lnSpc>
            </a:pPr>
            <a:r>
              <a:rPr lang="zh-CN" altLang="en-US"/>
              <a:t> </a:t>
            </a:r>
            <a:r>
              <a:rPr lang="en-US" altLang="zh-CN"/>
              <a:t>Raw</a:t>
            </a:r>
            <a:r>
              <a:rPr lang="zh-CN" altLang="en-US"/>
              <a:t>是图像感应器将捕捉到的光源信号转化为数字信号的原始数据</a:t>
            </a:r>
            <a:endParaRPr lang="en-US" altLang="zh-CN"/>
          </a:p>
          <a:p>
            <a:pPr>
              <a:lnSpc>
                <a:spcPct val="150000"/>
              </a:lnSpc>
            </a:pPr>
            <a:r>
              <a:rPr lang="zh-CN" altLang="en-US"/>
              <a:t>记录了由相机拍摄所产生的一些元数据，如</a:t>
            </a:r>
            <a:r>
              <a:rPr lang="en-US" altLang="zh-CN"/>
              <a:t>ISO</a:t>
            </a:r>
            <a:r>
              <a:rPr lang="zh-CN" altLang="en-US"/>
              <a:t>的设置、快门速度、光圈值、白平衡等信息</a:t>
            </a:r>
            <a:endParaRPr lang="en-US" altLang="zh-CN"/>
          </a:p>
          <a:p>
            <a:pPr>
              <a:lnSpc>
                <a:spcPct val="150000"/>
              </a:lnSpc>
            </a:pPr>
            <a:r>
              <a:rPr lang="zh-CN" altLang="en-US"/>
              <a:t>是</a:t>
            </a:r>
            <a:r>
              <a:rPr lang="en-US" altLang="zh-CN"/>
              <a:t>RGGB</a:t>
            </a:r>
            <a:r>
              <a:rPr lang="zh-CN" altLang="en-US"/>
              <a:t>四通道的，一般会通过取样以及插值的方式（去马赛克）转变为</a:t>
            </a:r>
            <a:r>
              <a:rPr lang="en-US" altLang="zh-CN"/>
              <a:t>RGB</a:t>
            </a:r>
            <a:r>
              <a:rPr lang="zh-CN" altLang="en-US"/>
              <a:t>格式后送入神经网络用于下游任务</a:t>
            </a:r>
            <a:endParaRPr lang="en-US" altLang="zh-CN"/>
          </a:p>
          <a:p>
            <a:pPr lvl="1">
              <a:lnSpc>
                <a:spcPct val="150000"/>
              </a:lnSpc>
            </a:pPr>
            <a:endParaRPr lang="en-US" altLang="zh-CN"/>
          </a:p>
          <a:p>
            <a:pPr>
              <a:lnSpc>
                <a:spcPct val="150000"/>
              </a:lnSpc>
            </a:pPr>
            <a:endParaRPr lang="en-US" altLang="zh-CN"/>
          </a:p>
          <a:p>
            <a:pPr>
              <a:lnSpc>
                <a:spcPct val="150000"/>
              </a:lnSpc>
            </a:pPr>
            <a:endParaRPr lang="zh-CN" altLang="en-US"/>
          </a:p>
        </p:txBody>
      </p:sp>
      <p:pic>
        <p:nvPicPr>
          <p:cNvPr id="14" name="图片 13">
            <a:extLst>
              <a:ext uri="{FF2B5EF4-FFF2-40B4-BE49-F238E27FC236}">
                <a16:creationId xmlns:a16="http://schemas.microsoft.com/office/drawing/2014/main" id="{D8CFF568-F3C5-FF65-03F8-B5E3E4DB4F7A}"/>
              </a:ext>
            </a:extLst>
          </p:cNvPr>
          <p:cNvPicPr>
            <a:picLocks noChangeAspect="1"/>
          </p:cNvPicPr>
          <p:nvPr/>
        </p:nvPicPr>
        <p:blipFill>
          <a:blip r:embed="rId3"/>
          <a:stretch>
            <a:fillRect/>
          </a:stretch>
        </p:blipFill>
        <p:spPr>
          <a:xfrm>
            <a:off x="1710180" y="4543425"/>
            <a:ext cx="7134225" cy="2314575"/>
          </a:xfrm>
          <a:prstGeom prst="rect">
            <a:avLst/>
          </a:prstGeom>
        </p:spPr>
      </p:pic>
    </p:spTree>
    <p:extLst>
      <p:ext uri="{BB962C8B-B14F-4D97-AF65-F5344CB8AC3E}">
        <p14:creationId xmlns:p14="http://schemas.microsoft.com/office/powerpoint/2010/main" val="203007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955B3-F5EE-A3AE-C4D6-4221EDF0C05B}"/>
              </a:ext>
            </a:extLst>
          </p:cNvPr>
          <p:cNvSpPr>
            <a:spLocks noGrp="1"/>
          </p:cNvSpPr>
          <p:nvPr>
            <p:ph type="title"/>
          </p:nvPr>
        </p:nvSpPr>
        <p:spPr/>
        <p:txBody>
          <a:bodyPr/>
          <a:lstStyle/>
          <a:p>
            <a:r>
              <a:rPr lang="zh-CN" altLang="en-US"/>
              <a:t>成像流程：传感器捕获信号</a:t>
            </a:r>
          </a:p>
        </p:txBody>
      </p:sp>
      <p:sp>
        <p:nvSpPr>
          <p:cNvPr id="3" name="灯片编号占位符 2">
            <a:extLst>
              <a:ext uri="{FF2B5EF4-FFF2-40B4-BE49-F238E27FC236}">
                <a16:creationId xmlns:a16="http://schemas.microsoft.com/office/drawing/2014/main" id="{0069843D-0B4C-7327-A087-5FCDECEBF698}"/>
              </a:ext>
            </a:extLst>
          </p:cNvPr>
          <p:cNvSpPr>
            <a:spLocks noGrp="1"/>
          </p:cNvSpPr>
          <p:nvPr>
            <p:ph type="sldNum" sz="quarter" idx="4"/>
          </p:nvPr>
        </p:nvSpPr>
        <p:spPr/>
        <p:txBody>
          <a:bodyPr/>
          <a:lstStyle/>
          <a:p>
            <a:fld id="{CFC31122-64EF-4B3F-84B1-D9FA33D00998}" type="slidenum">
              <a:rPr lang="zh-CN" altLang="en-US" smtClean="0"/>
              <a:t>5</a:t>
            </a:fld>
            <a:endParaRPr lang="zh-CN" altLang="en-US"/>
          </a:p>
        </p:txBody>
      </p:sp>
      <p:sp>
        <p:nvSpPr>
          <p:cNvPr id="4" name="文本占位符 3">
            <a:extLst>
              <a:ext uri="{FF2B5EF4-FFF2-40B4-BE49-F238E27FC236}">
                <a16:creationId xmlns:a16="http://schemas.microsoft.com/office/drawing/2014/main" id="{C06132B2-101D-3489-FF98-0149F27B54A0}"/>
              </a:ext>
            </a:extLst>
          </p:cNvPr>
          <p:cNvSpPr>
            <a:spLocks noGrp="1"/>
          </p:cNvSpPr>
          <p:nvPr>
            <p:ph type="body" sz="quarter" idx="10"/>
          </p:nvPr>
        </p:nvSpPr>
        <p:spPr/>
        <p:txBody>
          <a:bodyPr/>
          <a:lstStyle/>
          <a:p>
            <a:r>
              <a:rPr lang="en-US" altLang="zh-CN" b="0" i="0">
                <a:solidFill>
                  <a:srgbClr val="191B1F"/>
                </a:solidFill>
                <a:effectLst/>
                <a:highlight>
                  <a:srgbClr val="FFFFFF"/>
                </a:highlight>
                <a:latin typeface="-apple-system"/>
              </a:rPr>
              <a:t>RGB</a:t>
            </a:r>
            <a:r>
              <a:rPr lang="zh-CN" altLang="en-US" b="0" i="0">
                <a:solidFill>
                  <a:srgbClr val="191B1F"/>
                </a:solidFill>
                <a:effectLst/>
                <a:highlight>
                  <a:srgbClr val="FFFFFF"/>
                </a:highlight>
                <a:latin typeface="-apple-system"/>
              </a:rPr>
              <a:t>滤光片位于传感器上方</a:t>
            </a:r>
            <a:endParaRPr lang="en-US" altLang="zh-CN" b="0" i="0">
              <a:solidFill>
                <a:srgbClr val="191B1F"/>
              </a:solidFill>
              <a:effectLst/>
              <a:highlight>
                <a:srgbClr val="FFFFFF"/>
              </a:highlight>
              <a:latin typeface="-apple-system"/>
            </a:endParaRPr>
          </a:p>
          <a:p>
            <a:r>
              <a:rPr lang="zh-CN" altLang="en-US" b="0" i="0">
                <a:solidFill>
                  <a:srgbClr val="191B1F"/>
                </a:solidFill>
                <a:effectLst/>
                <a:highlight>
                  <a:srgbClr val="FFFFFF"/>
                </a:highlight>
                <a:latin typeface="-apple-system"/>
              </a:rPr>
              <a:t>光电二极管接收光信号转化为电信号</a:t>
            </a:r>
            <a:endParaRPr lang="zh-CN" altLang="en-US"/>
          </a:p>
        </p:txBody>
      </p:sp>
      <p:pic>
        <p:nvPicPr>
          <p:cNvPr id="6" name="图片 5">
            <a:extLst>
              <a:ext uri="{FF2B5EF4-FFF2-40B4-BE49-F238E27FC236}">
                <a16:creationId xmlns:a16="http://schemas.microsoft.com/office/drawing/2014/main" id="{6E4E397A-107A-AC6A-45BE-B08C14C01CC9}"/>
              </a:ext>
            </a:extLst>
          </p:cNvPr>
          <p:cNvPicPr>
            <a:picLocks noChangeAspect="1"/>
          </p:cNvPicPr>
          <p:nvPr/>
        </p:nvPicPr>
        <p:blipFill>
          <a:blip r:embed="rId2"/>
          <a:stretch>
            <a:fillRect/>
          </a:stretch>
        </p:blipFill>
        <p:spPr>
          <a:xfrm>
            <a:off x="2644653" y="2949576"/>
            <a:ext cx="6410325" cy="3238500"/>
          </a:xfrm>
          <a:prstGeom prst="rect">
            <a:avLst/>
          </a:prstGeom>
        </p:spPr>
      </p:pic>
    </p:spTree>
    <p:extLst>
      <p:ext uri="{BB962C8B-B14F-4D97-AF65-F5344CB8AC3E}">
        <p14:creationId xmlns:p14="http://schemas.microsoft.com/office/powerpoint/2010/main" val="420091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77FA0-286B-21D0-D4F4-D0BC2501B72A}"/>
              </a:ext>
            </a:extLst>
          </p:cNvPr>
          <p:cNvSpPr>
            <a:spLocks noGrp="1"/>
          </p:cNvSpPr>
          <p:nvPr>
            <p:ph type="title"/>
          </p:nvPr>
        </p:nvSpPr>
        <p:spPr/>
        <p:txBody>
          <a:bodyPr/>
          <a:lstStyle/>
          <a:p>
            <a:r>
              <a:rPr lang="zh-CN" altLang="en-US"/>
              <a:t>成像流程： </a:t>
            </a:r>
            <a:r>
              <a:rPr lang="en-US" altLang="zh-CN"/>
              <a:t>ISO</a:t>
            </a:r>
            <a:r>
              <a:rPr lang="zh-CN" altLang="en-US"/>
              <a:t>感光度增益</a:t>
            </a:r>
          </a:p>
        </p:txBody>
      </p:sp>
      <p:sp>
        <p:nvSpPr>
          <p:cNvPr id="3" name="灯片编号占位符 2">
            <a:extLst>
              <a:ext uri="{FF2B5EF4-FFF2-40B4-BE49-F238E27FC236}">
                <a16:creationId xmlns:a16="http://schemas.microsoft.com/office/drawing/2014/main" id="{C4CCA4D0-D2F0-2D6D-BB90-D813B2942184}"/>
              </a:ext>
            </a:extLst>
          </p:cNvPr>
          <p:cNvSpPr>
            <a:spLocks noGrp="1"/>
          </p:cNvSpPr>
          <p:nvPr>
            <p:ph type="sldNum" sz="quarter" idx="4"/>
          </p:nvPr>
        </p:nvSpPr>
        <p:spPr/>
        <p:txBody>
          <a:bodyPr/>
          <a:lstStyle/>
          <a:p>
            <a:fld id="{CFC31122-64EF-4B3F-84B1-D9FA33D00998}" type="slidenum">
              <a:rPr lang="zh-CN" altLang="en-US" smtClean="0"/>
              <a:t>6</a:t>
            </a:fld>
            <a:endParaRPr lang="zh-CN" altLang="en-US"/>
          </a:p>
        </p:txBody>
      </p:sp>
      <p:sp>
        <p:nvSpPr>
          <p:cNvPr id="4" name="文本占位符 3">
            <a:extLst>
              <a:ext uri="{FF2B5EF4-FFF2-40B4-BE49-F238E27FC236}">
                <a16:creationId xmlns:a16="http://schemas.microsoft.com/office/drawing/2014/main" id="{DD6FEBAC-F3E1-CCFB-85BA-9B2224380C96}"/>
              </a:ext>
            </a:extLst>
          </p:cNvPr>
          <p:cNvSpPr>
            <a:spLocks noGrp="1"/>
          </p:cNvSpPr>
          <p:nvPr>
            <p:ph type="body" sz="quarter" idx="10"/>
          </p:nvPr>
        </p:nvSpPr>
        <p:spPr/>
        <p:txBody>
          <a:bodyPr/>
          <a:lstStyle/>
          <a:p>
            <a:r>
              <a:rPr lang="zh-CN" altLang="en-US" b="0" i="0">
                <a:solidFill>
                  <a:srgbClr val="191B1F"/>
                </a:solidFill>
                <a:effectLst/>
                <a:highlight>
                  <a:srgbClr val="FFFFFF"/>
                </a:highlight>
                <a:latin typeface="-apple-system"/>
              </a:rPr>
              <a:t>传感器接收到的信号被放大并被数字化</a:t>
            </a:r>
            <a:endParaRPr lang="en-US" altLang="zh-CN" b="0" i="0">
              <a:solidFill>
                <a:srgbClr val="191B1F"/>
              </a:solidFill>
              <a:effectLst/>
              <a:highlight>
                <a:srgbClr val="FFFFFF"/>
              </a:highlight>
              <a:latin typeface="-apple-system"/>
            </a:endParaRPr>
          </a:p>
          <a:p>
            <a:r>
              <a:rPr lang="zh-CN" altLang="en-US">
                <a:solidFill>
                  <a:srgbClr val="191B1F"/>
                </a:solidFill>
                <a:highlight>
                  <a:srgbClr val="FFFFFF"/>
                </a:highlight>
                <a:latin typeface="-apple-system"/>
              </a:rPr>
              <a:t>需要</a:t>
            </a:r>
            <a:r>
              <a:rPr lang="zh-CN" altLang="en-US" b="0" i="0">
                <a:solidFill>
                  <a:srgbClr val="191B1F"/>
                </a:solidFill>
                <a:effectLst/>
                <a:highlight>
                  <a:srgbClr val="FFFFFF"/>
                </a:highlight>
                <a:latin typeface="-apple-system"/>
              </a:rPr>
              <a:t>要放大到合适的电压范围，并且进行模数转换</a:t>
            </a:r>
            <a:endParaRPr lang="en-US" altLang="zh-CN" b="0" i="0">
              <a:solidFill>
                <a:srgbClr val="191B1F"/>
              </a:solidFill>
              <a:effectLst/>
              <a:highlight>
                <a:srgbClr val="FFFFFF"/>
              </a:highlight>
              <a:latin typeface="-apple-system"/>
            </a:endParaRPr>
          </a:p>
          <a:p>
            <a:r>
              <a:rPr lang="zh-CN" altLang="en-US" b="0" i="0">
                <a:solidFill>
                  <a:srgbClr val="191B1F"/>
                </a:solidFill>
                <a:effectLst/>
                <a:highlight>
                  <a:srgbClr val="FFFFFF"/>
                </a:highlight>
                <a:latin typeface="-apple-system"/>
              </a:rPr>
              <a:t>放大信号的同时也放大了噪声</a:t>
            </a:r>
            <a:endParaRPr lang="zh-CN" altLang="en-US"/>
          </a:p>
        </p:txBody>
      </p:sp>
      <p:pic>
        <p:nvPicPr>
          <p:cNvPr id="6" name="图片 5">
            <a:extLst>
              <a:ext uri="{FF2B5EF4-FFF2-40B4-BE49-F238E27FC236}">
                <a16:creationId xmlns:a16="http://schemas.microsoft.com/office/drawing/2014/main" id="{EFCA843F-7D4C-B476-D0D2-F7C338334A82}"/>
              </a:ext>
            </a:extLst>
          </p:cNvPr>
          <p:cNvPicPr>
            <a:picLocks noChangeAspect="1"/>
          </p:cNvPicPr>
          <p:nvPr/>
        </p:nvPicPr>
        <p:blipFill>
          <a:blip r:embed="rId2"/>
          <a:stretch>
            <a:fillRect/>
          </a:stretch>
        </p:blipFill>
        <p:spPr>
          <a:xfrm>
            <a:off x="2639890" y="3140076"/>
            <a:ext cx="6191250" cy="2857500"/>
          </a:xfrm>
          <a:prstGeom prst="rect">
            <a:avLst/>
          </a:prstGeom>
        </p:spPr>
      </p:pic>
    </p:spTree>
    <p:extLst>
      <p:ext uri="{BB962C8B-B14F-4D97-AF65-F5344CB8AC3E}">
        <p14:creationId xmlns:p14="http://schemas.microsoft.com/office/powerpoint/2010/main" val="251106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C27475-2A84-EA19-B820-47B806EF1D64}"/>
              </a:ext>
            </a:extLst>
          </p:cNvPr>
          <p:cNvSpPr>
            <a:spLocks noGrp="1"/>
          </p:cNvSpPr>
          <p:nvPr>
            <p:ph type="title"/>
          </p:nvPr>
        </p:nvSpPr>
        <p:spPr/>
        <p:txBody>
          <a:bodyPr/>
          <a:lstStyle/>
          <a:p>
            <a:r>
              <a:rPr lang="zh-CN" altLang="en-US"/>
              <a:t>成像流程：</a:t>
            </a:r>
            <a:r>
              <a:rPr lang="en-US" altLang="zh-CN"/>
              <a:t>RGB</a:t>
            </a:r>
            <a:r>
              <a:rPr lang="zh-CN" altLang="en-US"/>
              <a:t>去马赛克</a:t>
            </a:r>
          </a:p>
        </p:txBody>
      </p:sp>
      <p:sp>
        <p:nvSpPr>
          <p:cNvPr id="3" name="灯片编号占位符 2">
            <a:extLst>
              <a:ext uri="{FF2B5EF4-FFF2-40B4-BE49-F238E27FC236}">
                <a16:creationId xmlns:a16="http://schemas.microsoft.com/office/drawing/2014/main" id="{08343404-0B8B-DB2F-C275-C588114B06F8}"/>
              </a:ext>
            </a:extLst>
          </p:cNvPr>
          <p:cNvSpPr>
            <a:spLocks noGrp="1"/>
          </p:cNvSpPr>
          <p:nvPr>
            <p:ph type="sldNum" sz="quarter" idx="4"/>
          </p:nvPr>
        </p:nvSpPr>
        <p:spPr/>
        <p:txBody>
          <a:bodyPr/>
          <a:lstStyle/>
          <a:p>
            <a:fld id="{CFC31122-64EF-4B3F-84B1-D9FA33D00998}" type="slidenum">
              <a:rPr lang="zh-CN" altLang="en-US" smtClean="0"/>
              <a:t>7</a:t>
            </a:fld>
            <a:endParaRPr lang="zh-CN" altLang="en-US"/>
          </a:p>
        </p:txBody>
      </p:sp>
      <p:sp>
        <p:nvSpPr>
          <p:cNvPr id="4" name="文本占位符 3">
            <a:extLst>
              <a:ext uri="{FF2B5EF4-FFF2-40B4-BE49-F238E27FC236}">
                <a16:creationId xmlns:a16="http://schemas.microsoft.com/office/drawing/2014/main" id="{A563D877-0ACD-7D79-AA46-32A8D9A64C4D}"/>
              </a:ext>
            </a:extLst>
          </p:cNvPr>
          <p:cNvSpPr>
            <a:spLocks noGrp="1"/>
          </p:cNvSpPr>
          <p:nvPr>
            <p:ph type="body" sz="quarter" idx="10"/>
          </p:nvPr>
        </p:nvSpPr>
        <p:spPr/>
        <p:txBody>
          <a:bodyPr/>
          <a:lstStyle/>
          <a:p>
            <a:r>
              <a:rPr lang="zh-CN" altLang="en-US" b="0" i="0">
                <a:solidFill>
                  <a:srgbClr val="191B1F"/>
                </a:solidFill>
                <a:effectLst/>
                <a:highlight>
                  <a:srgbClr val="FFFFFF"/>
                </a:highlight>
                <a:latin typeface="-apple-system"/>
              </a:rPr>
              <a:t>传感器</a:t>
            </a:r>
            <a:r>
              <a:rPr lang="en-US" altLang="zh-CN" b="0" i="0">
                <a:solidFill>
                  <a:srgbClr val="191B1F"/>
                </a:solidFill>
                <a:effectLst/>
                <a:highlight>
                  <a:srgbClr val="FFFFFF"/>
                </a:highlight>
                <a:latin typeface="-apple-system"/>
              </a:rPr>
              <a:t>RGB CFA</a:t>
            </a:r>
            <a:r>
              <a:rPr lang="zh-CN" altLang="en-US" b="0" i="0">
                <a:solidFill>
                  <a:srgbClr val="191B1F"/>
                </a:solidFill>
                <a:effectLst/>
                <a:highlight>
                  <a:srgbClr val="FFFFFF"/>
                </a:highlight>
                <a:latin typeface="-apple-system"/>
              </a:rPr>
              <a:t>排列如下图，需要的把</a:t>
            </a:r>
            <a:r>
              <a:rPr lang="en-US" altLang="zh-CN" b="0" i="0">
                <a:solidFill>
                  <a:srgbClr val="191B1F"/>
                </a:solidFill>
                <a:effectLst/>
                <a:highlight>
                  <a:srgbClr val="FFFFFF"/>
                </a:highlight>
                <a:latin typeface="-apple-system"/>
              </a:rPr>
              <a:t>RGB</a:t>
            </a:r>
            <a:r>
              <a:rPr lang="zh-CN" altLang="en-US" b="0" i="0">
                <a:solidFill>
                  <a:srgbClr val="191B1F"/>
                </a:solidFill>
                <a:effectLst/>
                <a:highlight>
                  <a:srgbClr val="FFFFFF"/>
                </a:highlight>
                <a:latin typeface="-apple-system"/>
              </a:rPr>
              <a:t>每个通道分开</a:t>
            </a:r>
            <a:endParaRPr lang="en-US" altLang="zh-CN" b="0" i="0">
              <a:solidFill>
                <a:srgbClr val="191B1F"/>
              </a:solidFill>
              <a:effectLst/>
              <a:highlight>
                <a:srgbClr val="FFFFFF"/>
              </a:highlight>
              <a:latin typeface="-apple-system"/>
            </a:endParaRPr>
          </a:p>
          <a:p>
            <a:r>
              <a:rPr lang="zh-CN" altLang="en-US">
                <a:solidFill>
                  <a:srgbClr val="191B1F"/>
                </a:solidFill>
                <a:highlight>
                  <a:srgbClr val="FFFFFF"/>
                </a:highlight>
                <a:latin typeface="-apple-system"/>
              </a:rPr>
              <a:t>可以采用插值方式生成</a:t>
            </a:r>
            <a:endParaRPr lang="zh-CN" altLang="en-US"/>
          </a:p>
        </p:txBody>
      </p:sp>
      <p:pic>
        <p:nvPicPr>
          <p:cNvPr id="6" name="图片 5">
            <a:extLst>
              <a:ext uri="{FF2B5EF4-FFF2-40B4-BE49-F238E27FC236}">
                <a16:creationId xmlns:a16="http://schemas.microsoft.com/office/drawing/2014/main" id="{5AF135F3-7450-3BF6-CD88-0F191E06CDF9}"/>
              </a:ext>
            </a:extLst>
          </p:cNvPr>
          <p:cNvPicPr>
            <a:picLocks noChangeAspect="1"/>
          </p:cNvPicPr>
          <p:nvPr/>
        </p:nvPicPr>
        <p:blipFill>
          <a:blip r:embed="rId2"/>
          <a:stretch>
            <a:fillRect/>
          </a:stretch>
        </p:blipFill>
        <p:spPr>
          <a:xfrm>
            <a:off x="1998799" y="2171700"/>
            <a:ext cx="7134225" cy="2314575"/>
          </a:xfrm>
          <a:prstGeom prst="rect">
            <a:avLst/>
          </a:prstGeom>
        </p:spPr>
      </p:pic>
      <p:pic>
        <p:nvPicPr>
          <p:cNvPr id="8" name="图片 7">
            <a:extLst>
              <a:ext uri="{FF2B5EF4-FFF2-40B4-BE49-F238E27FC236}">
                <a16:creationId xmlns:a16="http://schemas.microsoft.com/office/drawing/2014/main" id="{D6FA5419-D6A7-CEEA-6CE0-7B30488DE475}"/>
              </a:ext>
            </a:extLst>
          </p:cNvPr>
          <p:cNvPicPr>
            <a:picLocks noChangeAspect="1"/>
          </p:cNvPicPr>
          <p:nvPr/>
        </p:nvPicPr>
        <p:blipFill>
          <a:blip r:embed="rId3"/>
          <a:stretch>
            <a:fillRect/>
          </a:stretch>
        </p:blipFill>
        <p:spPr>
          <a:xfrm>
            <a:off x="3889131" y="4549775"/>
            <a:ext cx="2514600" cy="2171700"/>
          </a:xfrm>
          <a:prstGeom prst="rect">
            <a:avLst/>
          </a:prstGeom>
        </p:spPr>
      </p:pic>
    </p:spTree>
    <p:extLst>
      <p:ext uri="{BB962C8B-B14F-4D97-AF65-F5344CB8AC3E}">
        <p14:creationId xmlns:p14="http://schemas.microsoft.com/office/powerpoint/2010/main" val="369294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61509F-E9A1-767C-8468-8A9ABD05D630}"/>
              </a:ext>
            </a:extLst>
          </p:cNvPr>
          <p:cNvSpPr>
            <a:spLocks noGrp="1"/>
          </p:cNvSpPr>
          <p:nvPr>
            <p:ph type="title"/>
          </p:nvPr>
        </p:nvSpPr>
        <p:spPr/>
        <p:txBody>
          <a:bodyPr/>
          <a:lstStyle/>
          <a:p>
            <a:r>
              <a:rPr lang="zh-CN" altLang="en-US"/>
              <a:t>成像流程：降噪</a:t>
            </a:r>
          </a:p>
        </p:txBody>
      </p:sp>
      <p:sp>
        <p:nvSpPr>
          <p:cNvPr id="3" name="灯片编号占位符 2">
            <a:extLst>
              <a:ext uri="{FF2B5EF4-FFF2-40B4-BE49-F238E27FC236}">
                <a16:creationId xmlns:a16="http://schemas.microsoft.com/office/drawing/2014/main" id="{DDC7818B-8235-5DB9-97C4-D94643C52FBE}"/>
              </a:ext>
            </a:extLst>
          </p:cNvPr>
          <p:cNvSpPr>
            <a:spLocks noGrp="1"/>
          </p:cNvSpPr>
          <p:nvPr>
            <p:ph type="sldNum" sz="quarter" idx="4"/>
          </p:nvPr>
        </p:nvSpPr>
        <p:spPr/>
        <p:txBody>
          <a:bodyPr/>
          <a:lstStyle/>
          <a:p>
            <a:fld id="{CFC31122-64EF-4B3F-84B1-D9FA33D00998}" type="slidenum">
              <a:rPr lang="zh-CN" altLang="en-US" smtClean="0"/>
              <a:t>8</a:t>
            </a:fld>
            <a:endParaRPr lang="zh-CN" altLang="en-US"/>
          </a:p>
        </p:txBody>
      </p:sp>
      <p:sp>
        <p:nvSpPr>
          <p:cNvPr id="4" name="文本占位符 3">
            <a:extLst>
              <a:ext uri="{FF2B5EF4-FFF2-40B4-BE49-F238E27FC236}">
                <a16:creationId xmlns:a16="http://schemas.microsoft.com/office/drawing/2014/main" id="{9814922C-7EA5-3DCF-185E-865F1DBA184A}"/>
              </a:ext>
            </a:extLst>
          </p:cNvPr>
          <p:cNvSpPr>
            <a:spLocks noGrp="1"/>
          </p:cNvSpPr>
          <p:nvPr>
            <p:ph type="body" sz="quarter" idx="10"/>
          </p:nvPr>
        </p:nvSpPr>
        <p:spPr/>
        <p:txBody>
          <a:bodyPr/>
          <a:lstStyle/>
          <a:p>
            <a:pPr marL="0" indent="0">
              <a:buNone/>
            </a:pPr>
            <a:r>
              <a:rPr lang="zh-CN" altLang="en-US"/>
              <a:t>噪声来源：</a:t>
            </a:r>
            <a:endParaRPr lang="en-US" altLang="zh-CN"/>
          </a:p>
          <a:p>
            <a:r>
              <a:rPr lang="zh-CN" altLang="en-US"/>
              <a:t>进入镜头的光子噪声</a:t>
            </a:r>
            <a:r>
              <a:rPr lang="en-US" altLang="zh-CN"/>
              <a:t>(shot noise)</a:t>
            </a:r>
            <a:r>
              <a:rPr lang="zh-CN" altLang="en-US"/>
              <a:t>，与图像传感器无关，服从泊松分布</a:t>
            </a:r>
            <a:endParaRPr lang="en-US" altLang="zh-CN"/>
          </a:p>
          <a:p>
            <a:r>
              <a:rPr lang="zh-CN" altLang="en-US" b="0" i="0">
                <a:solidFill>
                  <a:srgbClr val="191B1F"/>
                </a:solidFill>
                <a:effectLst/>
                <a:highlight>
                  <a:srgbClr val="FFFFFF"/>
                </a:highlight>
                <a:latin typeface="-apple-system"/>
              </a:rPr>
              <a:t>传感器上的暗电流与噪声</a:t>
            </a:r>
            <a:r>
              <a:rPr lang="en-US" altLang="zh-CN" b="0" i="0">
                <a:solidFill>
                  <a:srgbClr val="191B1F"/>
                </a:solidFill>
                <a:effectLst/>
                <a:highlight>
                  <a:srgbClr val="FFFFFF"/>
                </a:highlight>
                <a:latin typeface="-apple-system"/>
              </a:rPr>
              <a:t>(read noise)</a:t>
            </a:r>
            <a:r>
              <a:rPr lang="zh-CN" altLang="en-US" b="0" i="0">
                <a:solidFill>
                  <a:srgbClr val="191B1F"/>
                </a:solidFill>
                <a:effectLst/>
                <a:highlight>
                  <a:srgbClr val="FFFFFF"/>
                </a:highlight>
                <a:latin typeface="-apple-system"/>
              </a:rPr>
              <a:t>，服从高斯分布</a:t>
            </a:r>
            <a:endParaRPr lang="en-US" altLang="zh-CN" b="0" i="0">
              <a:solidFill>
                <a:srgbClr val="191B1F"/>
              </a:solidFill>
              <a:effectLst/>
              <a:highlight>
                <a:srgbClr val="FFFFFF"/>
              </a:highlight>
              <a:latin typeface="-apple-system"/>
            </a:endParaRPr>
          </a:p>
          <a:p>
            <a:endParaRPr lang="zh-CN" altLang="en-US"/>
          </a:p>
        </p:txBody>
      </p:sp>
      <p:pic>
        <p:nvPicPr>
          <p:cNvPr id="6" name="图片 5">
            <a:extLst>
              <a:ext uri="{FF2B5EF4-FFF2-40B4-BE49-F238E27FC236}">
                <a16:creationId xmlns:a16="http://schemas.microsoft.com/office/drawing/2014/main" id="{F1B5CF19-A995-6D04-1AF7-1B2F6FEE4036}"/>
              </a:ext>
            </a:extLst>
          </p:cNvPr>
          <p:cNvPicPr>
            <a:picLocks noChangeAspect="1"/>
          </p:cNvPicPr>
          <p:nvPr/>
        </p:nvPicPr>
        <p:blipFill>
          <a:blip r:embed="rId2"/>
          <a:stretch>
            <a:fillRect/>
          </a:stretch>
        </p:blipFill>
        <p:spPr>
          <a:xfrm>
            <a:off x="3357929" y="3015887"/>
            <a:ext cx="5082687" cy="3340463"/>
          </a:xfrm>
          <a:prstGeom prst="rect">
            <a:avLst/>
          </a:prstGeom>
        </p:spPr>
      </p:pic>
    </p:spTree>
    <p:extLst>
      <p:ext uri="{BB962C8B-B14F-4D97-AF65-F5344CB8AC3E}">
        <p14:creationId xmlns:p14="http://schemas.microsoft.com/office/powerpoint/2010/main" val="20801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552B1-5CF3-2B2F-BCC9-672793B6EB10}"/>
              </a:ext>
            </a:extLst>
          </p:cNvPr>
          <p:cNvSpPr>
            <a:spLocks noGrp="1"/>
          </p:cNvSpPr>
          <p:nvPr>
            <p:ph type="title"/>
          </p:nvPr>
        </p:nvSpPr>
        <p:spPr/>
        <p:txBody>
          <a:bodyPr/>
          <a:lstStyle/>
          <a:p>
            <a:r>
              <a:rPr lang="zh-CN" altLang="en-US"/>
              <a:t>成像流程：白平衡</a:t>
            </a:r>
          </a:p>
        </p:txBody>
      </p:sp>
      <p:sp>
        <p:nvSpPr>
          <p:cNvPr id="3" name="灯片编号占位符 2">
            <a:extLst>
              <a:ext uri="{FF2B5EF4-FFF2-40B4-BE49-F238E27FC236}">
                <a16:creationId xmlns:a16="http://schemas.microsoft.com/office/drawing/2014/main" id="{66D0EA55-9D11-3ED5-CFCF-FC36A7909478}"/>
              </a:ext>
            </a:extLst>
          </p:cNvPr>
          <p:cNvSpPr>
            <a:spLocks noGrp="1"/>
          </p:cNvSpPr>
          <p:nvPr>
            <p:ph type="sldNum" sz="quarter" idx="4"/>
          </p:nvPr>
        </p:nvSpPr>
        <p:spPr/>
        <p:txBody>
          <a:bodyPr/>
          <a:lstStyle/>
          <a:p>
            <a:fld id="{CFC31122-64EF-4B3F-84B1-D9FA33D00998}" type="slidenum">
              <a:rPr lang="zh-CN" altLang="en-US" smtClean="0"/>
              <a:t>9</a:t>
            </a:fld>
            <a:endParaRPr lang="zh-CN" altLang="en-US"/>
          </a:p>
        </p:txBody>
      </p:sp>
      <p:sp>
        <p:nvSpPr>
          <p:cNvPr id="4" name="文本占位符 3">
            <a:extLst>
              <a:ext uri="{FF2B5EF4-FFF2-40B4-BE49-F238E27FC236}">
                <a16:creationId xmlns:a16="http://schemas.microsoft.com/office/drawing/2014/main" id="{FF65B48C-AD59-F78E-A6B1-6C1F7837DAFE}"/>
              </a:ext>
            </a:extLst>
          </p:cNvPr>
          <p:cNvSpPr>
            <a:spLocks noGrp="1"/>
          </p:cNvSpPr>
          <p:nvPr>
            <p:ph type="body" sz="quarter" idx="10"/>
          </p:nvPr>
        </p:nvSpPr>
        <p:spPr/>
        <p:txBody>
          <a:bodyPr/>
          <a:lstStyle/>
          <a:p>
            <a:r>
              <a:rPr lang="zh-CN" altLang="en-US"/>
              <a:t>不同光源的色温不同，导致拍摄出来的图像可能偏向于偏暖（红色偏多）或者偏冷（蓝色偏多），影响整体的色彩表现</a:t>
            </a:r>
            <a:endParaRPr lang="en-US" altLang="zh-CN"/>
          </a:p>
          <a:p>
            <a:r>
              <a:rPr lang="zh-CN" altLang="en-US"/>
              <a:t>需要做白平衡保图像中的白色看起来真实和中性</a:t>
            </a:r>
            <a:endParaRPr lang="en-US" altLang="zh-CN"/>
          </a:p>
          <a:p>
            <a:r>
              <a:rPr lang="zh-CN" altLang="en-US" b="0" i="0">
                <a:solidFill>
                  <a:srgbClr val="191B1F"/>
                </a:solidFill>
                <a:effectLst/>
                <a:highlight>
                  <a:srgbClr val="FFFFFF"/>
                </a:highlight>
                <a:latin typeface="-apple-system"/>
              </a:rPr>
              <a:t>白平衡分别对原始</a:t>
            </a:r>
            <a:r>
              <a:rPr lang="en-US" altLang="zh-CN" b="0" i="0">
                <a:solidFill>
                  <a:srgbClr val="191B1F"/>
                </a:solidFill>
                <a:effectLst/>
                <a:highlight>
                  <a:srgbClr val="FFFFFF"/>
                </a:highlight>
                <a:latin typeface="-apple-system"/>
              </a:rPr>
              <a:t>RGB</a:t>
            </a:r>
            <a:r>
              <a:rPr lang="zh-CN" altLang="en-US" b="0" i="0">
                <a:solidFill>
                  <a:srgbClr val="191B1F"/>
                </a:solidFill>
                <a:effectLst/>
                <a:highlight>
                  <a:srgbClr val="FFFFFF"/>
                </a:highlight>
                <a:latin typeface="-apple-system"/>
              </a:rPr>
              <a:t>三个波段乘以各自不同系数</a:t>
            </a:r>
            <a:endParaRPr lang="zh-CN" altLang="en-US"/>
          </a:p>
        </p:txBody>
      </p:sp>
      <p:pic>
        <p:nvPicPr>
          <p:cNvPr id="6" name="图片 5">
            <a:extLst>
              <a:ext uri="{FF2B5EF4-FFF2-40B4-BE49-F238E27FC236}">
                <a16:creationId xmlns:a16="http://schemas.microsoft.com/office/drawing/2014/main" id="{DB9C497A-19CC-E4D2-7FAF-92081BBBCDA3}"/>
              </a:ext>
            </a:extLst>
          </p:cNvPr>
          <p:cNvPicPr>
            <a:picLocks noChangeAspect="1"/>
          </p:cNvPicPr>
          <p:nvPr/>
        </p:nvPicPr>
        <p:blipFill>
          <a:blip r:embed="rId2"/>
          <a:stretch>
            <a:fillRect/>
          </a:stretch>
        </p:blipFill>
        <p:spPr>
          <a:xfrm>
            <a:off x="1628775" y="3078327"/>
            <a:ext cx="6858000" cy="2266950"/>
          </a:xfrm>
          <a:prstGeom prst="rect">
            <a:avLst/>
          </a:prstGeom>
        </p:spPr>
      </p:pic>
      <p:pic>
        <p:nvPicPr>
          <p:cNvPr id="8" name="图片 7">
            <a:extLst>
              <a:ext uri="{FF2B5EF4-FFF2-40B4-BE49-F238E27FC236}">
                <a16:creationId xmlns:a16="http://schemas.microsoft.com/office/drawing/2014/main" id="{65DACEEF-0F6D-1321-51CC-FE0886C57867}"/>
              </a:ext>
            </a:extLst>
          </p:cNvPr>
          <p:cNvPicPr>
            <a:picLocks noChangeAspect="1"/>
          </p:cNvPicPr>
          <p:nvPr/>
        </p:nvPicPr>
        <p:blipFill>
          <a:blip r:embed="rId3"/>
          <a:stretch>
            <a:fillRect/>
          </a:stretch>
        </p:blipFill>
        <p:spPr>
          <a:xfrm>
            <a:off x="2351943" y="5345277"/>
            <a:ext cx="5411665" cy="1299599"/>
          </a:xfrm>
          <a:prstGeom prst="rect">
            <a:avLst/>
          </a:prstGeom>
        </p:spPr>
      </p:pic>
    </p:spTree>
    <p:extLst>
      <p:ext uri="{BB962C8B-B14F-4D97-AF65-F5344CB8AC3E}">
        <p14:creationId xmlns:p14="http://schemas.microsoft.com/office/powerpoint/2010/main" val="2933936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6.9|94.8"/>
</p:tagLst>
</file>

<file path=ppt/tags/tag2.xml><?xml version="1.0" encoding="utf-8"?>
<p:tagLst xmlns:a="http://schemas.openxmlformats.org/drawingml/2006/main" xmlns:r="http://schemas.openxmlformats.org/officeDocument/2006/relationships" xmlns:p="http://schemas.openxmlformats.org/presentationml/2006/main">
  <p:tag name="TIMING" val="|56.9|94.8"/>
</p:tagLst>
</file>

<file path=ppt/tags/tag3.xml><?xml version="1.0" encoding="utf-8"?>
<p:tagLst xmlns:a="http://schemas.openxmlformats.org/drawingml/2006/main" xmlns:r="http://schemas.openxmlformats.org/officeDocument/2006/relationships" xmlns:p="http://schemas.openxmlformats.org/presentationml/2006/main">
  <p:tag name="TIMING" val="|46.5"/>
</p:tagLst>
</file>

<file path=ppt/tags/tag4.xml><?xml version="1.0" encoding="utf-8"?>
<p:tagLst xmlns:a="http://schemas.openxmlformats.org/drawingml/2006/main" xmlns:r="http://schemas.openxmlformats.org/officeDocument/2006/relationships" xmlns:p="http://schemas.openxmlformats.org/presentationml/2006/main">
  <p:tag name="TIMING" val="|46.5"/>
</p:tagLst>
</file>

<file path=ppt/tags/tag5.xml><?xml version="1.0" encoding="utf-8"?>
<p:tagLst xmlns:a="http://schemas.openxmlformats.org/drawingml/2006/main" xmlns:r="http://schemas.openxmlformats.org/officeDocument/2006/relationships" xmlns:p="http://schemas.openxmlformats.org/presentationml/2006/main">
  <p:tag name="TIMING" val="|46.5"/>
</p:tagLst>
</file>

<file path=ppt/tags/tag6.xml><?xml version="1.0" encoding="utf-8"?>
<p:tagLst xmlns:a="http://schemas.openxmlformats.org/drawingml/2006/main" xmlns:r="http://schemas.openxmlformats.org/officeDocument/2006/relationships" xmlns:p="http://schemas.openxmlformats.org/presentationml/2006/main">
  <p:tag name="TIMING" val="|23.5|36.3|18|22.6|28.2|9.4"/>
</p:tagLst>
</file>

<file path=ppt/tags/tag7.xml><?xml version="1.0" encoding="utf-8"?>
<p:tagLst xmlns:a="http://schemas.openxmlformats.org/drawingml/2006/main" xmlns:r="http://schemas.openxmlformats.org/officeDocument/2006/relationships" xmlns:p="http://schemas.openxmlformats.org/presentationml/2006/main">
  <p:tag name="TIMING" val="|23.5|36.3|18|22.6|28.2|9.4"/>
</p:tagLst>
</file>

<file path=ppt/tags/tag8.xml><?xml version="1.0" encoding="utf-8"?>
<p:tagLst xmlns:a="http://schemas.openxmlformats.org/drawingml/2006/main" xmlns:r="http://schemas.openxmlformats.org/officeDocument/2006/relationships" xmlns:p="http://schemas.openxmlformats.org/presentationml/2006/main">
  <p:tag name="TIMING" val="|23.5|36.3|18|22.6|28.2|9.4"/>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4900</TotalTime>
  <Words>1059</Words>
  <Application>Microsoft Office PowerPoint</Application>
  <PresentationFormat>宽屏</PresentationFormat>
  <Paragraphs>150</Paragraphs>
  <Slides>26</Slides>
  <Notes>15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-apple-system</vt:lpstr>
      <vt:lpstr>等线</vt:lpstr>
      <vt:lpstr>等线 Light</vt:lpstr>
      <vt:lpstr>微软雅黑</vt:lpstr>
      <vt:lpstr>Arial</vt:lpstr>
      <vt:lpstr>Wingdings</vt:lpstr>
      <vt:lpstr>1_自定义设计方案</vt:lpstr>
      <vt:lpstr>自定义设计方案</vt:lpstr>
      <vt:lpstr>PowerPoint 演示文稿</vt:lpstr>
      <vt:lpstr>PowerPoint 演示文稿</vt:lpstr>
      <vt:lpstr>PowerPoint 演示文稿</vt:lpstr>
      <vt:lpstr>Raw数据</vt:lpstr>
      <vt:lpstr>成像流程：传感器捕获信号</vt:lpstr>
      <vt:lpstr>成像流程： ISO感光度增益</vt:lpstr>
      <vt:lpstr>成像流程：RGB去马赛克</vt:lpstr>
      <vt:lpstr>成像流程：降噪</vt:lpstr>
      <vt:lpstr>成像流程：白平衡</vt:lpstr>
      <vt:lpstr>成像流程：颜色空间转换</vt:lpstr>
      <vt:lpstr>成像流程：颜色操控</vt:lpstr>
      <vt:lpstr>成像流程：图像压缩</vt:lpstr>
      <vt:lpstr>成像流程</vt:lpstr>
      <vt:lpstr>为什么要用Raw数据做检测</vt:lpstr>
      <vt:lpstr>PowerPoint 演示文稿</vt:lpstr>
      <vt:lpstr>现有工作</vt:lpstr>
      <vt:lpstr>现有工作</vt:lpstr>
      <vt:lpstr>重点文章</vt:lpstr>
      <vt:lpstr>重点文章</vt:lpstr>
      <vt:lpstr>重点文章</vt:lpstr>
      <vt:lpstr>重点文章</vt:lpstr>
      <vt:lpstr>重点文章</vt:lpstr>
      <vt:lpstr>重点文章</vt:lpstr>
      <vt:lpstr>重点文章</vt:lpstr>
      <vt:lpstr>重点文章</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 海洋</dc:creator>
  <cp:lastModifiedBy>Lenovo</cp:lastModifiedBy>
  <cp:revision>79</cp:revision>
  <dcterms:created xsi:type="dcterms:W3CDTF">2023-05-08T02:46:42Z</dcterms:created>
  <dcterms:modified xsi:type="dcterms:W3CDTF">2024-07-18T07:44:42Z</dcterms:modified>
</cp:coreProperties>
</file>